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716" r:id="rId3"/>
    <p:sldId id="717" r:id="rId4"/>
    <p:sldId id="718" r:id="rId5"/>
    <p:sldId id="719" r:id="rId6"/>
    <p:sldId id="720" r:id="rId7"/>
    <p:sldId id="724" r:id="rId8"/>
    <p:sldId id="722" r:id="rId9"/>
    <p:sldId id="723" r:id="rId10"/>
    <p:sldId id="730" r:id="rId11"/>
    <p:sldId id="676" r:id="rId12"/>
    <p:sldId id="790" r:id="rId13"/>
    <p:sldId id="793" r:id="rId14"/>
    <p:sldId id="777" r:id="rId15"/>
    <p:sldId id="791" r:id="rId16"/>
    <p:sldId id="737" r:id="rId17"/>
    <p:sldId id="738" r:id="rId18"/>
    <p:sldId id="776" r:id="rId19"/>
    <p:sldId id="794" r:id="rId20"/>
    <p:sldId id="792" r:id="rId21"/>
    <p:sldId id="765" r:id="rId22"/>
    <p:sldId id="740" r:id="rId23"/>
    <p:sldId id="741" r:id="rId24"/>
    <p:sldId id="743" r:id="rId25"/>
    <p:sldId id="744" r:id="rId26"/>
    <p:sldId id="759" r:id="rId27"/>
    <p:sldId id="786" r:id="rId28"/>
    <p:sldId id="771" r:id="rId29"/>
    <p:sldId id="782" r:id="rId30"/>
    <p:sldId id="789" r:id="rId31"/>
    <p:sldId id="788" r:id="rId32"/>
    <p:sldId id="755" r:id="rId3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tang" pitchFamily="18" charset="-127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tang" pitchFamily="18" charset="-127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tang" pitchFamily="18" charset="-127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tang" pitchFamily="18" charset="-127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tang" pitchFamily="18" charset="-127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tang" pitchFamily="18" charset="-127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tang" pitchFamily="18" charset="-127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tang" pitchFamily="18" charset="-127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tang" pitchFamily="18" charset="-127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0000"/>
    <a:srgbClr val="CC0000"/>
    <a:srgbClr val="FF3300"/>
    <a:srgbClr val="FF66FF"/>
    <a:srgbClr val="FFFF66"/>
    <a:srgbClr val="0033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-15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0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71243042671614"/>
          <c:y val="8.6956521739130432E-2"/>
          <c:w val="0.38589981447124305"/>
          <c:h val="0.82213438735177868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64935064935064934"/>
          <c:y val="2.3715415019762844E-2"/>
          <c:w val="0.3432282003710575"/>
          <c:h val="0.90909090909090906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FFFFFF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400675" cy="267652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73" cy="49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18" y="0"/>
            <a:ext cx="2944972" cy="49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467"/>
            <a:ext cx="2944973" cy="49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18" y="9430467"/>
            <a:ext cx="2944972" cy="49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  <a:latin typeface="Times New Roman" pitchFamily="18" charset="0"/>
              </a:defRPr>
            </a:lvl1pPr>
          </a:lstStyle>
          <a:p>
            <a:fld id="{E063D6B1-B0B8-4DA4-B3C7-C2ABBA3538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73" cy="49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18" y="0"/>
            <a:ext cx="2944972" cy="49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501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0" y="4716027"/>
            <a:ext cx="5438456" cy="446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467"/>
            <a:ext cx="2944973" cy="49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501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18" y="9430467"/>
            <a:ext cx="2944972" cy="49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  <a:latin typeface="Times New Roman" pitchFamily="18" charset="0"/>
              </a:defRPr>
            </a:lvl1pPr>
          </a:lstStyle>
          <a:p>
            <a:fld id="{851CD966-96D3-4BB9-B855-97EFF0767E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15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37F43-1135-4470-A9C5-21EEA7A64C42}" type="slidenum">
              <a:rPr lang="ru-RU"/>
              <a:pPr/>
              <a:t>23</a:t>
            </a:fld>
            <a:endParaRPr lang="ru-RU"/>
          </a:p>
        </p:txBody>
      </p:sp>
      <p:sp>
        <p:nvSpPr>
          <p:cNvPr id="898050" name="Rectangle 7"/>
          <p:cNvSpPr txBox="1">
            <a:spLocks noGrp="1" noChangeArrowheads="1"/>
          </p:cNvSpPr>
          <p:nvPr/>
        </p:nvSpPr>
        <p:spPr bwMode="auto">
          <a:xfrm>
            <a:off x="3851118" y="9430467"/>
            <a:ext cx="2944972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5" tIns="45638" rIns="91275" bIns="4563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ED8CF9E-B09A-4B47-BA33-B3A3B459941E}" type="slidenum">
              <a:rPr lang="ru-RU" sz="1200" u="none">
                <a:effectLst/>
              </a:rPr>
              <a:pPr algn="r"/>
              <a:t>23</a:t>
            </a:fld>
            <a:endParaRPr lang="ru-RU" sz="1200" u="none">
              <a:effectLst/>
            </a:endParaRPr>
          </a:p>
        </p:txBody>
      </p:sp>
      <p:sp>
        <p:nvSpPr>
          <p:cNvPr id="898051" name="Rectangle 7"/>
          <p:cNvSpPr txBox="1">
            <a:spLocks noGrp="1" noChangeArrowheads="1"/>
          </p:cNvSpPr>
          <p:nvPr/>
        </p:nvSpPr>
        <p:spPr bwMode="auto">
          <a:xfrm>
            <a:off x="3851118" y="9430467"/>
            <a:ext cx="2944972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5" tIns="45638" rIns="91275" bIns="4563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0BE5F73-140C-41B9-87D3-1FAD133CE032}" type="slidenum">
              <a:rPr lang="ru-RU" sz="1200" u="none">
                <a:effectLst/>
                <a:latin typeface="Arial" pitchFamily="34" charset="0"/>
              </a:rPr>
              <a:pPr algn="r"/>
              <a:t>23</a:t>
            </a:fld>
            <a:endParaRPr lang="ru-RU" sz="1200" u="none">
              <a:effectLst/>
              <a:latin typeface="Arial" pitchFamily="34" charset="0"/>
            </a:endParaRPr>
          </a:p>
        </p:txBody>
      </p:sp>
      <p:sp>
        <p:nvSpPr>
          <p:cNvPr id="898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98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F85A3-7A44-4760-964A-15075C6503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507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AF766-E297-4200-B68F-2ADA3F4F89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6489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6DC03-EB57-46EB-81A0-C4D2DD0053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05493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4DD486-F6CB-4BEC-A1DA-B29575774D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57022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772332-7133-4C21-B602-669BF39352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36124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6E8493-A450-4B2D-8B7B-8AD2FD3875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63712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E62A71-69F0-4FD6-BAB6-244C3C83D8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42131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C1DD27-6461-4C55-8639-A4ED8351C9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1621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00A2A-7ED5-4D89-9429-564E80955C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4626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43E5E-791E-491B-8033-AE05886B44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2384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3592-8980-495E-89D0-E5FC45A152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9876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95653-013C-4B06-AA56-1B5DD773BD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61035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31B81-993F-421D-AF38-4CC0DE02AA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019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13CAF-B360-45C3-853F-8569387EDA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7379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28AC9-B78D-4381-9521-84FD2BCBE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380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51BC6-DCA7-490F-8225-F2997CC7C5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8668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effectLst/>
                <a:latin typeface="+mn-lt"/>
              </a:defRPr>
            </a:lvl1pPr>
          </a:lstStyle>
          <a:p>
            <a:fld id="{6400FA46-AFFA-45D4-883A-3D0C3F819171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032" name="Picture 8" descr="Back (new)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3.png"/><Relationship Id="rId11" Type="http://schemas.openxmlformats.org/officeDocument/2006/relationships/image" Target="../media/image21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www.nwab.r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png"/><Relationship Id="rId5" Type="http://schemas.openxmlformats.org/officeDocument/2006/relationships/image" Target="../media/image41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388" y="4149725"/>
            <a:ext cx="8675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Итоги работы в  </a:t>
            </a:r>
            <a:r>
              <a:rPr lang="en-US" sz="2800" b="1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lang="ru-RU" sz="2800" b="1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полугодии 2018 года</a:t>
            </a:r>
          </a:p>
        </p:txBody>
      </p:sp>
      <p:sp>
        <p:nvSpPr>
          <p:cNvPr id="27648" name="Text Box 1024"/>
          <p:cNvSpPr txBox="1">
            <a:spLocks noChangeArrowheads="1"/>
          </p:cNvSpPr>
          <p:nvPr/>
        </p:nvSpPr>
        <p:spPr bwMode="auto">
          <a:xfrm>
            <a:off x="3505200" y="1676400"/>
            <a:ext cx="518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none">
                <a:solidFill>
                  <a:schemeClr val="bg1"/>
                </a:solidFill>
                <a:effectLst/>
                <a:latin typeface="Bookman Old Style" pitchFamily="18" charset="0"/>
              </a:rPr>
              <a:t>Ассоциация Банков Северо-Запада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7918450" cy="442913"/>
          </a:xfrm>
        </p:spPr>
        <p:txBody>
          <a:bodyPr/>
          <a:lstStyle/>
          <a:p>
            <a:pPr algn="l"/>
            <a:r>
              <a:rPr lang="ru-RU" sz="1800" b="1">
                <a:solidFill>
                  <a:srgbClr val="FFFFCC"/>
                </a:solidFill>
                <a:latin typeface="Arial" pitchFamily="34" charset="0"/>
              </a:rPr>
              <a:t>Сведения о задолженности по кредитам</a:t>
            </a:r>
          </a:p>
        </p:txBody>
      </p:sp>
      <p:sp>
        <p:nvSpPr>
          <p:cNvPr id="857324" name="Text Box 236"/>
          <p:cNvSpPr txBox="1">
            <a:spLocks noChangeArrowheads="1"/>
          </p:cNvSpPr>
          <p:nvPr/>
        </p:nvSpPr>
        <p:spPr bwMode="auto">
          <a:xfrm>
            <a:off x="7667625" y="620713"/>
            <a:ext cx="108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u="none">
                <a:solidFill>
                  <a:schemeClr val="bg1"/>
                </a:solidFill>
                <a:effectLst/>
                <a:latin typeface="Arial" pitchFamily="34" charset="0"/>
              </a:rPr>
              <a:t>(млн.руб.)</a:t>
            </a:r>
          </a:p>
        </p:txBody>
      </p:sp>
      <p:sp>
        <p:nvSpPr>
          <p:cNvPr id="857567" name="Rectangle 479"/>
          <p:cNvSpPr>
            <a:spLocks noChangeArrowheads="1"/>
          </p:cNvSpPr>
          <p:nvPr/>
        </p:nvSpPr>
        <p:spPr bwMode="auto">
          <a:xfrm>
            <a:off x="250825" y="3789363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800" b="1" u="none">
                <a:solidFill>
                  <a:srgbClr val="FFFFCC"/>
                </a:solidFill>
                <a:effectLst/>
                <a:latin typeface="Arial" pitchFamily="34" charset="0"/>
              </a:rPr>
              <a:t>Процент просроченной  задолженности по кредитам</a:t>
            </a:r>
          </a:p>
        </p:txBody>
      </p:sp>
      <p:sp>
        <p:nvSpPr>
          <p:cNvPr id="862215" name="Text Box 1031"/>
          <p:cNvSpPr txBox="1">
            <a:spLocks noChangeArrowheads="1"/>
          </p:cNvSpPr>
          <p:nvPr/>
        </p:nvSpPr>
        <p:spPr bwMode="auto">
          <a:xfrm>
            <a:off x="395288" y="4581525"/>
            <a:ext cx="525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862968" name="Group 1784"/>
          <p:cNvGraphicFramePr>
            <a:graphicFrameLocks noGrp="1"/>
          </p:cNvGraphicFramePr>
          <p:nvPr>
            <p:ph sz="half" idx="2"/>
          </p:nvPr>
        </p:nvGraphicFramePr>
        <p:xfrm>
          <a:off x="250825" y="4292600"/>
          <a:ext cx="8712200" cy="2232026"/>
        </p:xfrm>
        <a:graphic>
          <a:graphicData uri="http://schemas.openxmlformats.org/drawingml/2006/table">
            <a:tbl>
              <a:tblPr/>
              <a:tblGrid>
                <a:gridCol w="1477963"/>
                <a:gridCol w="1187450"/>
                <a:gridCol w="1150937"/>
                <a:gridCol w="1225550"/>
                <a:gridCol w="1223963"/>
                <a:gridCol w="1223962"/>
                <a:gridCol w="1222375"/>
              </a:tblGrid>
              <a:tr h="549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Юридические лица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Малое и среднее предпринимательство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Физические лица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01.04.2014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01.05.2018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01.04.2014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01.05.2018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01.04.2014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01.05.2018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РФ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4,4%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7,0%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7,2%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14,6%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4,9%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6,4%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СЗФО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5,7%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9,3%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8,5%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18,5%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4,1%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5,4%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Санкт-Петербург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4,4%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8,1%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5,5%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16,8%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4,0%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4,9%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3193" name="Group 2009"/>
          <p:cNvGraphicFramePr>
            <a:graphicFrameLocks noGrp="1"/>
          </p:cNvGraphicFramePr>
          <p:nvPr>
            <p:ph sz="half" idx="1"/>
          </p:nvPr>
        </p:nvGraphicFramePr>
        <p:xfrm>
          <a:off x="250825" y="908050"/>
          <a:ext cx="8713788" cy="2657475"/>
        </p:xfrm>
        <a:graphic>
          <a:graphicData uri="http://schemas.openxmlformats.org/drawingml/2006/table">
            <a:tbl>
              <a:tblPr/>
              <a:tblGrid>
                <a:gridCol w="1512888"/>
                <a:gridCol w="1079500"/>
                <a:gridCol w="1152525"/>
                <a:gridCol w="1223962"/>
                <a:gridCol w="1296988"/>
                <a:gridCol w="1223962"/>
                <a:gridCol w="1223963"/>
              </a:tblGrid>
              <a:tr h="5048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Юридические лица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Малое и среднее предпринимательство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Физические лица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01.04.2014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01.05.2018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01.04.2014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01.05.2018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01.04.2014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01.05.2018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РФ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23 167 825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30 597 310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5 314 208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4 409 579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10 196 643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12 763 807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СЗФО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2 577 595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2 932 044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650 327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478 591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1 084 829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1 490 287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Санкт-Петербург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1 680 759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2 117 906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364 195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311 517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448 050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644 129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84213" y="115888"/>
            <a:ext cx="7772400" cy="431800"/>
          </a:xfrm>
        </p:spPr>
        <p:txBody>
          <a:bodyPr/>
          <a:lstStyle/>
          <a:p>
            <a:pPr>
              <a:defRPr/>
            </a:pPr>
            <a:r>
              <a:rPr 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+mj-cs"/>
              </a:rPr>
              <a:t>Показатели рынка банковских платежных карт</a:t>
            </a:r>
            <a:endParaRPr lang="ru-RU" sz="2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93603" name="Text Box 3"/>
          <p:cNvSpPr txBox="1">
            <a:spLocks noChangeArrowheads="1"/>
          </p:cNvSpPr>
          <p:nvPr/>
        </p:nvSpPr>
        <p:spPr bwMode="auto">
          <a:xfrm>
            <a:off x="468313" y="1484313"/>
            <a:ext cx="18716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ru-RU" u="none">
              <a:effectLst/>
            </a:endParaRPr>
          </a:p>
        </p:txBody>
      </p:sp>
      <p:sp>
        <p:nvSpPr>
          <p:cNvPr id="793604" name="Text Box 4"/>
          <p:cNvSpPr txBox="1">
            <a:spLocks noChangeArrowheads="1"/>
          </p:cNvSpPr>
          <p:nvPr/>
        </p:nvSpPr>
        <p:spPr bwMode="auto">
          <a:xfrm>
            <a:off x="1476375" y="3500438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ru-RU" u="none">
              <a:effectLst/>
            </a:endParaRPr>
          </a:p>
        </p:txBody>
      </p:sp>
      <p:graphicFrame>
        <p:nvGraphicFramePr>
          <p:cNvPr id="793937" name="Group 337"/>
          <p:cNvGraphicFramePr>
            <a:graphicFrameLocks noGrp="1"/>
          </p:cNvGraphicFramePr>
          <p:nvPr>
            <p:ph sz="quarter" idx="4294967295"/>
          </p:nvPr>
        </p:nvGraphicFramePr>
        <p:xfrm>
          <a:off x="107950" y="4797425"/>
          <a:ext cx="8928100" cy="1872933"/>
        </p:xfrm>
        <a:graphic>
          <a:graphicData uri="http://schemas.openxmlformats.org/drawingml/2006/table">
            <a:tbl>
              <a:tblPr/>
              <a:tblGrid>
                <a:gridCol w="1836738"/>
                <a:gridCol w="541337"/>
                <a:gridCol w="503238"/>
                <a:gridCol w="504825"/>
                <a:gridCol w="501650"/>
                <a:gridCol w="506412"/>
                <a:gridCol w="503238"/>
                <a:gridCol w="576262"/>
                <a:gridCol w="503238"/>
                <a:gridCol w="576262"/>
                <a:gridCol w="576263"/>
                <a:gridCol w="647700"/>
                <a:gridCol w="576262"/>
                <a:gridCol w="57467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2004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2006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2007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2008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2009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2010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2011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2015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2016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2017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Получение наличных,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млн.руб.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184 459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279 691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398 656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500 266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511 009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590 893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702 524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666 260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1 014 820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1 145 128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1 213 345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1 096 972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1 390 482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тыс.долл.+ тыс.евро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131 826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152 699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276 293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550 895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429 423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262 030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219 500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81 843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98 757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101 864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73 567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68 315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92 599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Оплата товаров и услуг,  млн.руб.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8 341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20 079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29 819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43 671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Cyr" charset="-52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78 340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62 428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126 290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212 554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336 865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363 700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410 368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412 640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673 716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Соотн. объема оплаты товаров и услуг и получения наличных,    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4,4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7,1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7,4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7,8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13,0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9,4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15,1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24,1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24,9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24,0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25,3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27,3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32,6</a:t>
                      </a:r>
                    </a:p>
                  </a:txBody>
                  <a:tcPr marL="36000" marR="36000" marT="18000" marB="18000" anchor="b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93945" name="Picture 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488237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3947" name="Picture 3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500563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3948" name="Picture 3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2781300"/>
            <a:ext cx="4535487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23850" y="188913"/>
            <a:ext cx="4248150" cy="431800"/>
          </a:xfrm>
        </p:spPr>
        <p:txBody>
          <a:bodyPr/>
          <a:lstStyle/>
          <a:p>
            <a:r>
              <a:rPr lang="ru-RU" sz="2400" b="1">
                <a:solidFill>
                  <a:srgbClr val="FFFF66"/>
                </a:solidFill>
                <a:latin typeface="Arial" pitchFamily="34" charset="0"/>
              </a:rPr>
              <a:t>Платёжная карта «Мир»</a:t>
            </a:r>
            <a:r>
              <a:rPr lang="ru-RU"/>
              <a:t> </a:t>
            </a:r>
          </a:p>
        </p:txBody>
      </p:sp>
      <p:sp>
        <p:nvSpPr>
          <p:cNvPr id="956419" name="Text Box 3"/>
          <p:cNvSpPr txBox="1">
            <a:spLocks noChangeArrowheads="1"/>
          </p:cNvSpPr>
          <p:nvPr/>
        </p:nvSpPr>
        <p:spPr bwMode="auto">
          <a:xfrm>
            <a:off x="468313" y="1484313"/>
            <a:ext cx="18716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ru-RU" u="none">
              <a:effectLst/>
            </a:endParaRPr>
          </a:p>
        </p:txBody>
      </p:sp>
      <p:sp>
        <p:nvSpPr>
          <p:cNvPr id="956420" name="Text Box 4"/>
          <p:cNvSpPr txBox="1">
            <a:spLocks noChangeArrowheads="1"/>
          </p:cNvSpPr>
          <p:nvPr/>
        </p:nvSpPr>
        <p:spPr bwMode="auto">
          <a:xfrm>
            <a:off x="1476375" y="3500438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ru-RU" u="none">
              <a:effectLst/>
            </a:endParaRPr>
          </a:p>
        </p:txBody>
      </p:sp>
      <p:pic>
        <p:nvPicPr>
          <p:cNvPr id="956531" name="Picture 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0"/>
            <a:ext cx="2447925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6532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4176712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6533" name="Text Box 117"/>
          <p:cNvSpPr txBox="1">
            <a:spLocks noChangeArrowheads="1"/>
          </p:cNvSpPr>
          <p:nvPr/>
        </p:nvSpPr>
        <p:spPr bwMode="auto">
          <a:xfrm>
            <a:off x="4932363" y="836613"/>
            <a:ext cx="865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u="none">
                <a:solidFill>
                  <a:schemeClr val="bg1"/>
                </a:solidFill>
                <a:effectLst/>
                <a:latin typeface="Arial" pitchFamily="34" charset="0"/>
              </a:rPr>
              <a:t>2017г.</a:t>
            </a:r>
          </a:p>
        </p:txBody>
      </p:sp>
      <p:sp>
        <p:nvSpPr>
          <p:cNvPr id="956534" name="Text Box 118"/>
          <p:cNvSpPr txBox="1">
            <a:spLocks noChangeArrowheads="1"/>
          </p:cNvSpPr>
          <p:nvPr/>
        </p:nvSpPr>
        <p:spPr bwMode="auto">
          <a:xfrm>
            <a:off x="4716463" y="1916113"/>
            <a:ext cx="4319587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ru-RU" sz="1500" u="none">
                <a:solidFill>
                  <a:schemeClr val="bg1"/>
                </a:solidFill>
                <a:effectLst/>
                <a:latin typeface="Arial" pitchFamily="34" charset="0"/>
              </a:rPr>
              <a:t>По итогам 1 квартала 2018г к платежной системе "Мир" присоединились </a:t>
            </a:r>
            <a:r>
              <a:rPr lang="ru-RU" sz="1500" b="1" u="none">
                <a:solidFill>
                  <a:schemeClr val="bg1"/>
                </a:solidFill>
                <a:effectLst/>
                <a:latin typeface="Arial" pitchFamily="34" charset="0"/>
              </a:rPr>
              <a:t>517 банков </a:t>
            </a:r>
            <a:r>
              <a:rPr lang="ru-RU" sz="1500" u="none">
                <a:solidFill>
                  <a:schemeClr val="bg1"/>
                </a:solidFill>
                <a:effectLst/>
                <a:latin typeface="Arial" pitchFamily="34" charset="0"/>
              </a:rPr>
              <a:t>(96% всех действующих КО). 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ru-RU" sz="1500" u="none">
                <a:solidFill>
                  <a:schemeClr val="bg1"/>
                </a:solidFill>
                <a:effectLst/>
                <a:latin typeface="Arial" pitchFamily="34" charset="0"/>
              </a:rPr>
              <a:t>Из них </a:t>
            </a:r>
            <a:r>
              <a:rPr lang="ru-RU" sz="1500" b="1" u="none">
                <a:solidFill>
                  <a:schemeClr val="bg1"/>
                </a:solidFill>
                <a:effectLst/>
                <a:latin typeface="Arial" pitchFamily="34" charset="0"/>
              </a:rPr>
              <a:t>161</a:t>
            </a:r>
            <a:r>
              <a:rPr lang="ru-RU" sz="1500" u="none">
                <a:solidFill>
                  <a:schemeClr val="bg1"/>
                </a:solidFill>
                <a:effectLst/>
                <a:latin typeface="Arial" pitchFamily="34" charset="0"/>
              </a:rPr>
              <a:t> выпускают карты этой системы, </a:t>
            </a:r>
            <a:r>
              <a:rPr lang="ru-RU" sz="1500" b="1" u="none">
                <a:solidFill>
                  <a:schemeClr val="bg1"/>
                </a:solidFill>
                <a:effectLst/>
                <a:latin typeface="Arial" pitchFamily="34" charset="0"/>
              </a:rPr>
              <a:t>356</a:t>
            </a:r>
            <a:r>
              <a:rPr lang="ru-RU" sz="1500" u="none">
                <a:solidFill>
                  <a:schemeClr val="bg1"/>
                </a:solidFill>
                <a:effectLst/>
                <a:latin typeface="Arial" pitchFamily="34" charset="0"/>
              </a:rPr>
              <a:t> - принимают ее в своих устройствах.</a:t>
            </a:r>
          </a:p>
        </p:txBody>
      </p:sp>
      <p:sp>
        <p:nvSpPr>
          <p:cNvPr id="956536" name="Text Box 120"/>
          <p:cNvSpPr txBox="1">
            <a:spLocks noChangeArrowheads="1"/>
          </p:cNvSpPr>
          <p:nvPr/>
        </p:nvSpPr>
        <p:spPr bwMode="auto">
          <a:xfrm>
            <a:off x="287338" y="3644900"/>
            <a:ext cx="86772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u="none">
                <a:solidFill>
                  <a:schemeClr val="bg1"/>
                </a:solidFill>
                <a:effectLst/>
                <a:latin typeface="Arial" pitchFamily="34" charset="0"/>
              </a:rPr>
              <a:t>Выдано свыше 35 миллионов карт "Мир", в общей эмиссии платежных карт это примерно 13%.</a:t>
            </a:r>
            <a:endParaRPr lang="ru-RU" sz="15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500" u="none">
                <a:solidFill>
                  <a:schemeClr val="bg1"/>
                </a:solidFill>
                <a:effectLst/>
                <a:latin typeface="Arial" pitchFamily="34" charset="0"/>
              </a:rPr>
              <a:t>НСПК планирует по итогам 2018 года выпустить </a:t>
            </a:r>
            <a:r>
              <a:rPr lang="ru-RU" sz="1500" b="1" u="none">
                <a:solidFill>
                  <a:schemeClr val="bg1"/>
                </a:solidFill>
                <a:effectLst/>
                <a:latin typeface="Arial" pitchFamily="34" charset="0"/>
              </a:rPr>
              <a:t>54</a:t>
            </a:r>
            <a:r>
              <a:rPr lang="ru-RU" sz="1500" u="none">
                <a:solidFill>
                  <a:schemeClr val="bg1"/>
                </a:solidFill>
                <a:effectLst/>
                <a:latin typeface="Arial" pitchFamily="34" charset="0"/>
              </a:rPr>
              <a:t> млн. карт «МИР», до середины 2020 года – около </a:t>
            </a:r>
            <a:r>
              <a:rPr lang="ru-RU" sz="1500" b="1" u="none">
                <a:solidFill>
                  <a:schemeClr val="bg1"/>
                </a:solidFill>
                <a:effectLst/>
                <a:latin typeface="Arial" pitchFamily="34" charset="0"/>
              </a:rPr>
              <a:t>70 </a:t>
            </a:r>
            <a:r>
              <a:rPr lang="ru-RU" sz="1500" u="none">
                <a:solidFill>
                  <a:schemeClr val="bg1"/>
                </a:solidFill>
                <a:effectLst/>
                <a:latin typeface="Arial" pitchFamily="34" charset="0"/>
              </a:rPr>
              <a:t>млн. карт.</a:t>
            </a:r>
          </a:p>
        </p:txBody>
      </p:sp>
      <p:sp>
        <p:nvSpPr>
          <p:cNvPr id="956538" name="Rectangle 122"/>
          <p:cNvSpPr>
            <a:spLocks noChangeArrowheads="1"/>
          </p:cNvSpPr>
          <p:nvPr/>
        </p:nvSpPr>
        <p:spPr bwMode="auto">
          <a:xfrm>
            <a:off x="1331913" y="4868863"/>
            <a:ext cx="62531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u="none">
                <a:solidFill>
                  <a:schemeClr val="bg1"/>
                </a:solidFill>
                <a:effectLst/>
                <a:latin typeface="Arial" pitchFamily="34" charset="0"/>
              </a:rPr>
              <a:t>По Санкт-Петербургу и ЛО  на 1 апреля выпущено карт «МИР»:</a:t>
            </a:r>
          </a:p>
          <a:p>
            <a:pPr>
              <a:spcBef>
                <a:spcPct val="50000"/>
              </a:spcBef>
            </a:pPr>
            <a:r>
              <a:rPr lang="ru-RU" sz="1000" u="none">
                <a:solidFill>
                  <a:schemeClr val="bg1"/>
                </a:solidFill>
                <a:effectLst/>
                <a:latin typeface="Arial" pitchFamily="34" charset="0"/>
              </a:rPr>
              <a:t>(по данным Бюллетеня АБСЗ №101)</a:t>
            </a:r>
          </a:p>
          <a:p>
            <a:pPr>
              <a:spcBef>
                <a:spcPct val="20000"/>
              </a:spcBef>
            </a:pPr>
            <a:r>
              <a:rPr lang="ru-RU" sz="1600" u="none">
                <a:solidFill>
                  <a:schemeClr val="bg1"/>
                </a:solidFill>
                <a:effectLst/>
                <a:latin typeface="Arial" pitchFamily="34" charset="0"/>
              </a:rPr>
              <a:t>Северо-Западный банк Сбербанка России  - 2 319 592 шт.</a:t>
            </a:r>
          </a:p>
          <a:p>
            <a:pPr>
              <a:spcBef>
                <a:spcPct val="20000"/>
              </a:spcBef>
            </a:pPr>
            <a:r>
              <a:rPr lang="ru-RU" sz="1600" u="none">
                <a:solidFill>
                  <a:schemeClr val="bg1"/>
                </a:solidFill>
                <a:effectLst/>
                <a:latin typeface="Arial" pitchFamily="34" charset="0"/>
              </a:rPr>
              <a:t>ПАО «Банк «Санкт-Петербург»                     -    258 428 шт.</a:t>
            </a:r>
          </a:p>
          <a:p>
            <a:pPr>
              <a:spcBef>
                <a:spcPct val="20000"/>
              </a:spcBef>
            </a:pPr>
            <a:r>
              <a:rPr lang="ru-RU" sz="1600" u="none">
                <a:solidFill>
                  <a:schemeClr val="bg1"/>
                </a:solidFill>
                <a:effectLst/>
                <a:latin typeface="Arial" pitchFamily="34" charset="0"/>
              </a:rPr>
              <a:t>АО АБ «Россия»                                             -     29 831 шт.</a:t>
            </a:r>
          </a:p>
          <a:p>
            <a:pPr>
              <a:spcBef>
                <a:spcPct val="20000"/>
              </a:spcBef>
            </a:pPr>
            <a:r>
              <a:rPr lang="ru-RU" sz="1600" u="none">
                <a:solidFill>
                  <a:schemeClr val="bg1"/>
                </a:solidFill>
                <a:effectLst/>
                <a:latin typeface="Arial" pitchFamily="34" charset="0"/>
              </a:rPr>
              <a:t>ПАО БАНК СИАБ                                            -       1 014 шт.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514" name="Рисунок 11" descr="лого с фоном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1"/>
          <a:stretch>
            <a:fillRect/>
          </a:stretch>
        </p:blipFill>
        <p:spPr bwMode="auto">
          <a:xfrm>
            <a:off x="179388" y="115888"/>
            <a:ext cx="1079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051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08050"/>
            <a:ext cx="7380288" cy="4021138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</a:rPr>
              <a:t>Для субъектов малого и среднего 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itchFamily="34" charset="0"/>
              </a:rPr>
              <a:t>предпринимательства, зарегистрированных в Санкт-Петербурге:</a:t>
            </a:r>
          </a:p>
          <a:p>
            <a:pPr algn="ctr">
              <a:lnSpc>
                <a:spcPct val="110000"/>
              </a:lnSpc>
              <a:buFontTx/>
              <a:buNone/>
            </a:pPr>
            <a:endParaRPr lang="ru-RU" altLang="ru-RU" sz="900" b="1">
              <a:solidFill>
                <a:schemeClr val="bg1"/>
              </a:solidFill>
              <a:latin typeface="Arial" pitchFamily="34" charset="0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ru-RU" altLang="ru-RU" sz="1400">
                <a:solidFill>
                  <a:schemeClr val="bg1"/>
                </a:solidFill>
                <a:latin typeface="Arial" pitchFamily="34" charset="0"/>
              </a:rPr>
              <a:t>Всего в программу предоставления поручительств вошло 48 банков.</a:t>
            </a:r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ru-RU" altLang="ru-RU" sz="1400">
                <a:solidFill>
                  <a:schemeClr val="bg1"/>
                </a:solidFill>
                <a:latin typeface="Arial" pitchFamily="34" charset="0"/>
              </a:rPr>
              <a:t>Выдано по поручительствам 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ru-RU" altLang="ru-RU" sz="1400">
                <a:solidFill>
                  <a:schemeClr val="bg1"/>
                </a:solidFill>
                <a:latin typeface="Arial" pitchFamily="34" charset="0"/>
              </a:rPr>
              <a:t>            с 29.10.2007г. по 15.06.2018г. – 4 039 договоров на сумму  21 259 млн. руб.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ru-RU" altLang="ru-RU" sz="1400">
                <a:solidFill>
                  <a:schemeClr val="bg1"/>
                </a:solidFill>
                <a:latin typeface="Arial" pitchFamily="34" charset="0"/>
              </a:rPr>
              <a:t>  		                  в т. ч. за 2018г. –   164 договора на сумму 1 786 млн. руб.</a:t>
            </a:r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ru-RU" altLang="ru-RU" sz="1400">
                <a:solidFill>
                  <a:schemeClr val="bg1"/>
                </a:solidFill>
                <a:latin typeface="Arial" pitchFamily="34" charset="0"/>
              </a:rPr>
              <a:t>Привлечено кредитов на общую сумму      -   4 326 млн. руб.</a:t>
            </a:r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ru-RU" altLang="ru-RU" sz="1400">
                <a:solidFill>
                  <a:schemeClr val="bg1"/>
                </a:solidFill>
                <a:latin typeface="Arial" pitchFamily="34" charset="0"/>
              </a:rPr>
              <a:t>Лидерами  за период  действия программы стали: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chemeClr val="bg1"/>
                </a:solidFill>
                <a:latin typeface="Arial" pitchFamily="34" charset="0"/>
              </a:rPr>
              <a:t>		ПАО «Сбербанк России»                                -     5 607 млн. руб.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chemeClr val="bg1"/>
                </a:solidFill>
                <a:latin typeface="Arial" pitchFamily="34" charset="0"/>
              </a:rPr>
              <a:t>                   Банк ВТБ (ПАО)			-     4 102 млн. руб.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chemeClr val="bg1"/>
                </a:solidFill>
                <a:latin typeface="Arial" pitchFamily="34" charset="0"/>
              </a:rPr>
              <a:t>		ПАО «Промсвязьбанк»   		-     2 938 млн. руб.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chemeClr val="bg1"/>
                </a:solidFill>
                <a:latin typeface="Arial" pitchFamily="34" charset="0"/>
              </a:rPr>
              <a:t>	            ПАО «СИАБ»                     	                   -     1 461 млн. руб.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chemeClr val="bg1"/>
                </a:solidFill>
                <a:latin typeface="Arial" pitchFamily="34" charset="0"/>
              </a:rPr>
              <a:t>                   ПАО «Банк «Санкт-Петербург»                      -     1 133 млн. руб.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60516" name="Text Box 5"/>
          <p:cNvSpPr txBox="1">
            <a:spLocks noChangeArrowheads="1"/>
          </p:cNvSpPr>
          <p:nvPr/>
        </p:nvSpPr>
        <p:spPr bwMode="auto">
          <a:xfrm>
            <a:off x="0" y="6092825"/>
            <a:ext cx="21240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>
              <a:spcBef>
                <a:spcPct val="25000"/>
              </a:spcBef>
            </a:pPr>
            <a:r>
              <a:rPr lang="ru-RU" altLang="ru-RU" sz="1300" b="1" u="none">
                <a:solidFill>
                  <a:schemeClr val="bg1"/>
                </a:solidFill>
                <a:effectLst/>
                <a:latin typeface="Arial" pitchFamily="34" charset="0"/>
              </a:rPr>
              <a:t>Динамика договоров                     по поручительствам</a:t>
            </a:r>
          </a:p>
        </p:txBody>
      </p:sp>
      <p:sp>
        <p:nvSpPr>
          <p:cNvPr id="960517" name="Text Box 8"/>
          <p:cNvSpPr txBox="1">
            <a:spLocks noChangeArrowheads="1"/>
          </p:cNvSpPr>
          <p:nvPr/>
        </p:nvSpPr>
        <p:spPr bwMode="auto">
          <a:xfrm>
            <a:off x="6696075" y="3643313"/>
            <a:ext cx="24479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ru-RU" altLang="ru-RU" sz="1500" b="1" u="none">
                <a:solidFill>
                  <a:schemeClr val="bg1"/>
                </a:solidFill>
                <a:effectLst/>
                <a:latin typeface="Arial" pitchFamily="34" charset="0"/>
              </a:rPr>
              <a:t>Питкянен </a:t>
            </a:r>
          </a:p>
          <a:p>
            <a:pPr algn="ctr"/>
            <a:r>
              <a:rPr lang="ru-RU" altLang="ru-RU" sz="1500" b="1" u="none">
                <a:solidFill>
                  <a:schemeClr val="bg1"/>
                </a:solidFill>
                <a:effectLst/>
                <a:latin typeface="Arial" pitchFamily="34" charset="0"/>
              </a:rPr>
              <a:t>Александра Федоровна</a:t>
            </a:r>
          </a:p>
        </p:txBody>
      </p:sp>
      <p:sp>
        <p:nvSpPr>
          <p:cNvPr id="9605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88913"/>
            <a:ext cx="8029575" cy="863600"/>
          </a:xfrm>
        </p:spPr>
        <p:txBody>
          <a:bodyPr/>
          <a:lstStyle/>
          <a:p>
            <a:pPr>
              <a:lnSpc>
                <a:spcPts val="2163"/>
              </a:lnSpc>
            </a:pPr>
            <a:r>
              <a:rPr lang="ru-RU" altLang="ru-RU" sz="2000" b="1">
                <a:solidFill>
                  <a:srgbClr val="FFFF66"/>
                </a:solidFill>
                <a:latin typeface="Arial" pitchFamily="34" charset="0"/>
              </a:rPr>
              <a:t>Фонд содействия </a:t>
            </a:r>
            <a:r>
              <a:rPr lang="ru-RU" altLang="ru-RU" sz="1800" b="1">
                <a:solidFill>
                  <a:srgbClr val="FFFF66"/>
                </a:solidFill>
                <a:latin typeface="Arial" pitchFamily="34" charset="0"/>
              </a:rPr>
              <a:t>кредитованию малого и среднего бизнеса, микрокредитная компания</a:t>
            </a:r>
            <a:endParaRPr lang="ru-RU" altLang="ru-RU" sz="4000">
              <a:latin typeface="Arial" pitchFamily="34" charset="0"/>
            </a:endParaRPr>
          </a:p>
        </p:txBody>
      </p:sp>
      <p:pic>
        <p:nvPicPr>
          <p:cNvPr id="960519" name="Рисунок 16" descr="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6613"/>
            <a:ext cx="18573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60520" name="Диаграмма 10"/>
          <p:cNvGraphicFramePr>
            <a:graphicFrameLocks/>
          </p:cNvGraphicFramePr>
          <p:nvPr/>
        </p:nvGraphicFramePr>
        <p:xfrm>
          <a:off x="2051050" y="4724400"/>
          <a:ext cx="70929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39" name="Диаграмма" r:id="rId5" imgW="6870787" imgH="1999661" progId="Excel.Chart.8">
                  <p:embed/>
                </p:oleObj>
              </mc:Choice>
              <mc:Fallback>
                <p:oleObj name="Диаграмма" r:id="rId5" imgW="6870787" imgH="1999661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724400"/>
                        <a:ext cx="709295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221163"/>
            <a:ext cx="8642350" cy="18002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ru-RU" sz="2000" b="1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sz="2000" b="1">
                <a:solidFill>
                  <a:schemeClr val="bg1"/>
                </a:solidFill>
                <a:latin typeface="Arial" pitchFamily="34" charset="0"/>
              </a:rPr>
            </a:br>
            <a:endParaRPr lang="ru-RU" sz="2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37987" name="Text Box 3"/>
          <p:cNvSpPr txBox="1">
            <a:spLocks noChangeArrowheads="1"/>
          </p:cNvSpPr>
          <p:nvPr/>
        </p:nvSpPr>
        <p:spPr bwMode="auto">
          <a:xfrm>
            <a:off x="3276600" y="4437063"/>
            <a:ext cx="58674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b="1" u="none">
                <a:solidFill>
                  <a:schemeClr val="bg1"/>
                </a:solidFill>
                <a:effectLst/>
                <a:latin typeface="Arial" pitchFamily="34" charset="0"/>
              </a:rPr>
              <a:t>Совместно с МО «Фонд кредитования малого и среднего бизнеса, микрофинансовая организация»   </a:t>
            </a:r>
          </a:p>
          <a:p>
            <a:pPr>
              <a:lnSpc>
                <a:spcPct val="125000"/>
              </a:lnSpc>
            </a:pPr>
            <a:r>
              <a:rPr lang="ru-RU" sz="1600" b="1" u="none">
                <a:solidFill>
                  <a:schemeClr val="bg1"/>
                </a:solidFill>
                <a:effectLst/>
                <a:latin typeface="Arial" pitchFamily="34" charset="0"/>
              </a:rPr>
              <a:t>в рамках повышения финансовой грамотности проведена подготовка, печать и распространение справочника для субъектов малого и среднего бизнеса «Твое дело. Полезные советы для предпринимателей Санкт-Петербурга».</a:t>
            </a:r>
          </a:p>
        </p:txBody>
      </p:sp>
      <p:pic>
        <p:nvPicPr>
          <p:cNvPr id="937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2592387" cy="12271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9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2620962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772400" cy="908050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Cyr" charset="-52"/>
              </a:rPr>
              <a:t>Ассоциация Банков Северо-Запада</a:t>
            </a:r>
          </a:p>
        </p:txBody>
      </p:sp>
      <p:graphicFrame>
        <p:nvGraphicFramePr>
          <p:cNvPr id="95744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800" y="3282950"/>
          <a:ext cx="380841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475" name="Диаграмма" r:id="rId3" imgW="5448165" imgH="2162048" progId="Excel.Chart.8">
                  <p:embed/>
                </p:oleObj>
              </mc:Choice>
              <mc:Fallback>
                <p:oleObj name="Диаграмма" r:id="rId3" imgW="5448165" imgH="2162048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82950"/>
                        <a:ext cx="3808413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899592" y="1772816"/>
            <a:ext cx="7488832" cy="411480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1 июля 2018г. общее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количество членов Ассоциации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49,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них</a:t>
            </a:r>
          </a:p>
          <a:p>
            <a:pPr marL="0" indent="0">
              <a:buNone/>
            </a:pPr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itchFamily="34" charset="0"/>
              </a:rPr>
              <a:t>19 банков;</a:t>
            </a:r>
          </a:p>
          <a:p>
            <a:pPr>
              <a:lnSpc>
                <a:spcPct val="11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itchFamily="34" charset="0"/>
              </a:rPr>
              <a:t>15 иногородних банков, имеющих филиалы в Санкт-Петербурге;</a:t>
            </a:r>
          </a:p>
          <a:p>
            <a:pPr>
              <a:lnSpc>
                <a:spcPct val="11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itchFamily="34" charset="0"/>
              </a:rPr>
              <a:t>15 организаций, тесно связанных с банковским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</a:rPr>
              <a:t>бизнесом.</a:t>
            </a:r>
            <a:endParaRPr lang="ru-RU" sz="1800" b="1" dirty="0">
              <a:solidFill>
                <a:schemeClr val="bg1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371600" y="188913"/>
            <a:ext cx="7593013" cy="936625"/>
          </a:xfrm>
        </p:spPr>
        <p:txBody>
          <a:bodyPr/>
          <a:lstStyle/>
          <a:p>
            <a:pPr algn="r"/>
            <a:r>
              <a:rPr lang="ru-RU" sz="2800" b="1">
                <a:solidFill>
                  <a:srgbClr val="FFFF66"/>
                </a:solidFill>
                <a:latin typeface="Arial" pitchFamily="34" charset="0"/>
              </a:rPr>
              <a:t>Экономико-правовой центр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3429000"/>
            <a:ext cx="5184775" cy="33115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30000"/>
              </a:spcBef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</a:rPr>
              <a:t>Комитет главных бухгалтеров</a:t>
            </a:r>
          </a:p>
          <a:p>
            <a:pPr>
              <a:lnSpc>
                <a:spcPct val="115000"/>
              </a:lnSpc>
              <a:spcBef>
                <a:spcPct val="30000"/>
              </a:spcBef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</a:rPr>
              <a:t>Комитет валютного контроля и финансового мониторинга</a:t>
            </a:r>
          </a:p>
          <a:p>
            <a:pPr>
              <a:lnSpc>
                <a:spcPct val="115000"/>
              </a:lnSpc>
              <a:spcBef>
                <a:spcPct val="30000"/>
              </a:spcBef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</a:rPr>
              <a:t>Комитет юристов банков</a:t>
            </a:r>
          </a:p>
          <a:p>
            <a:pPr>
              <a:lnSpc>
                <a:spcPct val="115000"/>
              </a:lnSpc>
              <a:spcBef>
                <a:spcPct val="30000"/>
              </a:spcBef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</a:rPr>
              <a:t>Комитет служб внутреннего контроля и внутреннего аудита</a:t>
            </a:r>
          </a:p>
          <a:p>
            <a:pPr>
              <a:lnSpc>
                <a:spcPct val="115000"/>
              </a:lnSpc>
              <a:spcBef>
                <a:spcPct val="30000"/>
              </a:spcBef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</a:rPr>
              <a:t>Комитет по работе с проблемными кредитами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115000"/>
              </a:lnSpc>
              <a:spcBef>
                <a:spcPct val="30000"/>
              </a:spcBef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</a:rPr>
              <a:t>Комитет по платежным системам и банковским переводам</a:t>
            </a:r>
          </a:p>
          <a:p>
            <a:pPr>
              <a:lnSpc>
                <a:spcPct val="115000"/>
              </a:lnSpc>
              <a:spcBef>
                <a:spcPct val="30000"/>
              </a:spcBef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</a:rPr>
              <a:t>Комитет банковских рисков</a:t>
            </a:r>
          </a:p>
          <a:p>
            <a:pPr>
              <a:lnSpc>
                <a:spcPct val="115000"/>
              </a:lnSpc>
              <a:spcBef>
                <a:spcPct val="30000"/>
              </a:spcBef>
            </a:pPr>
            <a:r>
              <a:rPr lang="ru-RU" sz="1300" b="1" dirty="0">
                <a:solidFill>
                  <a:schemeClr val="bg1"/>
                </a:solidFill>
                <a:latin typeface="Arial" pitchFamily="34" charset="0"/>
              </a:rPr>
              <a:t>Комитет по оценочной </a:t>
            </a:r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</a:rPr>
              <a:t>деятельности</a:t>
            </a:r>
            <a:endParaRPr lang="ru-RU" sz="7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929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1052513"/>
            <a:ext cx="220503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2933" name="Picture 5" descr="f_3264_44125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41775"/>
            <a:ext cx="36004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772400" cy="765175"/>
          </a:xfrm>
        </p:spPr>
        <p:txBody>
          <a:bodyPr/>
          <a:lstStyle/>
          <a:p>
            <a:pPr algn="r"/>
            <a:r>
              <a:rPr lang="ru-RU" sz="2800" b="1">
                <a:solidFill>
                  <a:srgbClr val="FFFF66"/>
                </a:solidFill>
                <a:latin typeface="Arial" pitchFamily="34" charset="0"/>
              </a:rPr>
              <a:t>Экономико-правовой центр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3338906"/>
            <a:ext cx="8712968" cy="3399754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Курсы: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Краткосрочный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кассиров;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Курс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повышения квалификации по теме:  «Работа с залогами. Оценка залогов»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Семинары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«Валютный контроль, отчетность , новое в таможенном регулировании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«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Пруденциальная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отчетность кредитный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организаций»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ЦБ РФ (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Романова)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«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Актуальные вопросы применения законодательства РФ в сфере ПОД/ФТ. Ответственность за нарушение законодательства в сфере ПОД/ФТ». Комментарий ФСФМ для МФО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«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ликвидностью  в кредитной организации в соответствии с требованиями Базеля III и Банка России и подходы к определению потребности в капитале на покрытие риска ликвидности банковского портфеля в рамках процедур ВПОДК»  с ЦБ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РФ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«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Практические аспекты организации системы внутреннего контроля в целях ПОД/ФТ. Проблематика квалификации сомнительных операций, перспективы  развития системы противодействия проведению сомнительных операций» - ЦБ РФ</a:t>
            </a:r>
          </a:p>
          <a:p>
            <a:pPr marL="0" indent="0">
              <a:lnSpc>
                <a:spcPct val="115000"/>
              </a:lnSpc>
              <a:spcBef>
                <a:spcPct val="15000"/>
              </a:spcBef>
              <a:buNone/>
            </a:pPr>
            <a:endParaRPr lang="ru-RU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93956" name="Rectangle 4"/>
          <p:cNvSpPr>
            <a:spLocks noChangeArrowheads="1"/>
          </p:cNvSpPr>
          <p:nvPr/>
        </p:nvSpPr>
        <p:spPr bwMode="auto">
          <a:xfrm>
            <a:off x="179388" y="3098800"/>
            <a:ext cx="691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Проведены практические семинары, тренинги, в том числе:</a:t>
            </a:r>
          </a:p>
        </p:txBody>
      </p:sp>
      <p:pic>
        <p:nvPicPr>
          <p:cNvPr id="893965" name="Picture 13" descr="f_5661_63435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92150"/>
            <a:ext cx="320357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3969" name="Picture 17" descr="f_5889_6559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38" y="1046443"/>
            <a:ext cx="2736850" cy="20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15888"/>
            <a:ext cx="7772400" cy="936625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rgbClr val="FFFF66"/>
                </a:solidFill>
                <a:latin typeface="Arial" pitchFamily="34" charset="0"/>
              </a:rPr>
              <a:t>Экономико-правовой центр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149080"/>
            <a:ext cx="8786199" cy="2231925"/>
          </a:xfrm>
        </p:spPr>
        <p:txBody>
          <a:bodyPr/>
          <a:lstStyle/>
          <a:p>
            <a:pPr lvl="0"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</a:rPr>
              <a:t>Совместно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</a:rPr>
              <a:t>с Нотариальной палатой СПб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: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Практические вопросы  упрощённой реализации  залогов с использованием инструментов нотариуса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Исполнительная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надпись и депозит нотариуса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Погашение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требований кредиторов через депозит нотариуса. Порядок взаимодействия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Необходимость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нотариального удостоверения договоров, содержащих элементы брачного договора, включая соглашение об определении долей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buNone/>
            </a:pPr>
            <a:endParaRPr lang="ru-RU" sz="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  <a:latin typeface="Arial" pitchFamily="34" charset="0"/>
              </a:rPr>
              <a:t>Совместно с </a:t>
            </a:r>
            <a:r>
              <a:rPr lang="ru-RU" sz="1400" b="1" dirty="0" err="1">
                <a:solidFill>
                  <a:schemeClr val="bg1"/>
                </a:solidFill>
                <a:latin typeface="Arial" pitchFamily="34" charset="0"/>
              </a:rPr>
              <a:t>Росреестром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</a:rPr>
              <a:t> ЛО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: «Актуальные вопросы государственной регистрации прав на недвижимое имущество и сделок с ним» 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0" indent="0" algn="just">
              <a:buNone/>
            </a:pPr>
            <a:endParaRPr lang="ru-RU" sz="600" dirty="0" smtClean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Национальным Советом Финансового рынка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России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«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Сервисы СМЭВ для финансовых организаций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нормотворческие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инициативы в банковском регулировании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36964" name="Rectangle 4"/>
          <p:cNvSpPr>
            <a:spLocks noChangeArrowheads="1"/>
          </p:cNvSpPr>
          <p:nvPr/>
        </p:nvSpPr>
        <p:spPr bwMode="auto">
          <a:xfrm>
            <a:off x="250825" y="3597275"/>
            <a:ext cx="842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Проведение заседаний Комитетов в формате круглых столов по  темам:</a:t>
            </a:r>
          </a:p>
        </p:txBody>
      </p:sp>
      <p:pic>
        <p:nvPicPr>
          <p:cNvPr id="936965" name="Picture 5" descr="f_3528_5887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25538"/>
            <a:ext cx="3167063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6966" name="Picture 6" descr="f_3528_58874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908050"/>
            <a:ext cx="2951162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540" name="Picture 4" descr="https://www.nwab.ru/content/data/store/images/sn__615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78399"/>
            <a:ext cx="2664296" cy="17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180668" y="1268760"/>
            <a:ext cx="5850620" cy="1224136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Сотрудничество с Ассоциацией банков «Россия»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АБСЗ с Ассоциаций «Россия» провела совместные заседания профессиональных Комитетов в формате видеоконференций: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79512" y="2758238"/>
            <a:ext cx="8784976" cy="22322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ru-RU" sz="1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мая.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Совместный Комитет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главных бухгалтеров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АБСЗ и Ассоциации «Россия» с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Департаментом бухучета ЦБ РФ 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«Переход в бухгалтерском учете на МСФО. Особенности применения МСФО (IFRS) 9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».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Заседание проводилось с участием Департамента бухгалтерского учета ЦБ России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ru-RU" sz="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13 июня</a:t>
            </a:r>
            <a:r>
              <a:rPr lang="ru-RU" sz="1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Заседание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Комитета банковских рисков, Комитета главных бухгалтеров и Комитета службы внутреннего контроля и службы внутреннего аудита 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 проекту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Указания 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 надбавках к коэффициентам риска по отдельным видам активов и характеристиках видов активов, к которым устанавливаются надбавки к коэффициентам риска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 встрече принимали участие руководитель Департамента финансовой стабильности Банка России и директор Департамента банковского регулирования Банка России.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58888" y="115888"/>
            <a:ext cx="7772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sz="2800" b="1" u="none" dirty="0" smtClean="0">
                <a:solidFill>
                  <a:srgbClr val="FFFF66"/>
                </a:solidFill>
                <a:latin typeface="Arial" pitchFamily="34" charset="0"/>
              </a:rPr>
              <a:t>Экономико-правовой центр</a:t>
            </a:r>
            <a:endParaRPr lang="ru-RU" sz="2800" b="1" u="none" dirty="0">
              <a:solidFill>
                <a:srgbClr val="FFFF66"/>
              </a:solidFill>
              <a:latin typeface="Arial" pitchFamily="34" charset="0"/>
            </a:endParaRPr>
          </a:p>
        </p:txBody>
      </p:sp>
      <p:pic>
        <p:nvPicPr>
          <p:cNvPr id="961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90486"/>
            <a:ext cx="2670842" cy="177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15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72172"/>
            <a:ext cx="2698427" cy="179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7518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412037" cy="1008062"/>
          </a:xfrm>
        </p:spPr>
        <p:txBody>
          <a:bodyPr/>
          <a:lstStyle/>
          <a:p>
            <a:r>
              <a:rPr lang="ru-RU" sz="2400" b="1">
                <a:solidFill>
                  <a:srgbClr val="FFFFCC"/>
                </a:solidFill>
                <a:latin typeface="Arial" pitchFamily="34" charset="0"/>
              </a:rPr>
              <a:t>Структура банковской системы России </a:t>
            </a:r>
            <a:br>
              <a:rPr lang="ru-RU" sz="2400" b="1">
                <a:solidFill>
                  <a:srgbClr val="FFFFCC"/>
                </a:solidFill>
                <a:latin typeface="Arial" pitchFamily="34" charset="0"/>
              </a:rPr>
            </a:br>
            <a:r>
              <a:rPr lang="ru-RU" sz="2400" b="1">
                <a:solidFill>
                  <a:srgbClr val="FFFFCC"/>
                </a:solidFill>
                <a:latin typeface="Arial" pitchFamily="34" charset="0"/>
              </a:rPr>
              <a:t>в региональном разрезе</a:t>
            </a:r>
            <a:endParaRPr lang="ru-RU" sz="2400">
              <a:solidFill>
                <a:srgbClr val="FFFFCC"/>
              </a:solidFill>
            </a:endParaRPr>
          </a:p>
        </p:txBody>
      </p:sp>
      <p:sp>
        <p:nvSpPr>
          <p:cNvPr id="841731" name="Text Box 3"/>
          <p:cNvSpPr txBox="1">
            <a:spLocks noChangeArrowheads="1"/>
          </p:cNvSpPr>
          <p:nvPr/>
        </p:nvSpPr>
        <p:spPr bwMode="auto">
          <a:xfrm>
            <a:off x="7380288" y="908050"/>
            <a:ext cx="1509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 u="none">
                <a:solidFill>
                  <a:schemeClr val="bg1"/>
                </a:solidFill>
                <a:effectLst/>
                <a:latin typeface="Arial" pitchFamily="34" charset="0"/>
              </a:rPr>
              <a:t>на 01.05.18</a:t>
            </a:r>
          </a:p>
        </p:txBody>
      </p:sp>
      <p:sp>
        <p:nvSpPr>
          <p:cNvPr id="841732" name="Rectangle 4"/>
          <p:cNvSpPr>
            <a:spLocks noChangeArrowheads="1"/>
          </p:cNvSpPr>
          <p:nvPr/>
        </p:nvSpPr>
        <p:spPr bwMode="auto">
          <a:xfrm>
            <a:off x="250825" y="6308725"/>
            <a:ext cx="6697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u="none">
                <a:solidFill>
                  <a:schemeClr val="bg1"/>
                </a:solidFill>
                <a:effectLst/>
              </a:rPr>
              <a:t>*  </a:t>
            </a:r>
            <a:r>
              <a:rPr lang="ru-RU" sz="1200" u="none">
                <a:solidFill>
                  <a:schemeClr val="bg1"/>
                </a:solidFill>
                <a:effectLst/>
                <a:latin typeface="Arial" pitchFamily="34" charset="0"/>
              </a:rPr>
              <a:t>на 01.01.09г.  всего  по России числились 1108 кредитных организаций    ( - 574 КО)</a:t>
            </a:r>
          </a:p>
        </p:txBody>
      </p:sp>
      <p:graphicFrame>
        <p:nvGraphicFramePr>
          <p:cNvPr id="946912" name="Group 3808"/>
          <p:cNvGraphicFramePr>
            <a:graphicFrameLocks noGrp="1"/>
          </p:cNvGraphicFramePr>
          <p:nvPr>
            <p:ph sz="half" idx="2"/>
          </p:nvPr>
        </p:nvGraphicFramePr>
        <p:xfrm>
          <a:off x="395288" y="1196975"/>
          <a:ext cx="8424862" cy="4754563"/>
        </p:xfrm>
        <a:graphic>
          <a:graphicData uri="http://schemas.openxmlformats.org/drawingml/2006/table">
            <a:tbl>
              <a:tblPr/>
              <a:tblGrid>
                <a:gridCol w="2801937"/>
                <a:gridCol w="1506538"/>
                <a:gridCol w="1085850"/>
                <a:gridCol w="1619250"/>
                <a:gridCol w="1411287"/>
              </a:tblGrid>
              <a:tr h="98425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кредитных организаций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уд. вес по округам, в 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КО вместе с филиалами по регионам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уд. вес по округам с филиалами, 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Центральный ФО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т.ч г. Москва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СЗФО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т. ч. СПб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Южный ФО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Северо-Кавказский ФО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Приволжский ФО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Уральский ФО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Сибирский ФО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Дальневосточный ФО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по России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4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13100"/>
            <a:ext cx="3311525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15888"/>
            <a:ext cx="7772400" cy="936625"/>
          </a:xfrm>
        </p:spPr>
        <p:txBody>
          <a:bodyPr/>
          <a:lstStyle/>
          <a:p>
            <a:pPr algn="r"/>
            <a:r>
              <a:rPr lang="ru-RU" sz="2800" b="1">
                <a:solidFill>
                  <a:srgbClr val="FFFF66"/>
                </a:solidFill>
                <a:latin typeface="Arial" pitchFamily="34" charset="0"/>
              </a:rPr>
              <a:t>Экономико-правовой центр</a:t>
            </a:r>
          </a:p>
        </p:txBody>
      </p:sp>
      <p:pic>
        <p:nvPicPr>
          <p:cNvPr id="9594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8638"/>
            <a:ext cx="3779838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179388" y="765175"/>
            <a:ext cx="5832475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u="none" dirty="0">
                <a:solidFill>
                  <a:srgbClr val="FFFFCC"/>
                </a:solidFill>
                <a:effectLst/>
                <a:latin typeface="Arial" pitchFamily="34" charset="0"/>
              </a:rPr>
              <a:t>25 мая.  Калининград.</a:t>
            </a:r>
          </a:p>
          <a:p>
            <a:endParaRPr lang="ru-RU" sz="1400" b="1" u="none" dirty="0">
              <a:solidFill>
                <a:schemeClr val="bg1"/>
              </a:solidFill>
              <a:effectLst/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ru-RU" sz="14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Ассоциация организовала цикл семинаров в связи с введением  новых требований валютного контроля и ужесточением ответственности за нарушение норм в сфере ПОД/ФТ.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ru-RU" sz="14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Лекторами выступили представители Банка России и Межрегионального управления Федеральной службы по финансовому мониторингу по СЗФО.</a:t>
            </a:r>
          </a:p>
          <a:p>
            <a:pPr>
              <a:spcBef>
                <a:spcPct val="50000"/>
              </a:spcBef>
            </a:pPr>
            <a:endParaRPr lang="ru-RU" sz="1400" u="none" dirty="0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95950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765175"/>
            <a:ext cx="259715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94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41863"/>
            <a:ext cx="316865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2" name="Text Box 4"/>
          <p:cNvSpPr txBox="1">
            <a:spLocks noChangeArrowheads="1"/>
          </p:cNvSpPr>
          <p:nvPr/>
        </p:nvSpPr>
        <p:spPr bwMode="auto">
          <a:xfrm>
            <a:off x="3063179" y="764704"/>
            <a:ext cx="5977359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1600" b="1" u="none" dirty="0" smtClean="0">
                <a:solidFill>
                  <a:srgbClr val="FFFFCC"/>
                </a:solidFill>
                <a:effectLst/>
                <a:latin typeface="Arial" pitchFamily="34" charset="0"/>
              </a:rPr>
              <a:t>28 </a:t>
            </a:r>
            <a:r>
              <a:rPr lang="ru-RU" sz="1600" b="1" u="none" dirty="0">
                <a:solidFill>
                  <a:srgbClr val="FFFFCC"/>
                </a:solidFill>
                <a:effectLst/>
                <a:latin typeface="Arial" pitchFamily="34" charset="0"/>
              </a:rPr>
              <a:t>– </a:t>
            </a:r>
            <a:r>
              <a:rPr lang="ru-RU" sz="1600" b="1" u="none" dirty="0" smtClean="0">
                <a:solidFill>
                  <a:srgbClr val="FFFFCC"/>
                </a:solidFill>
                <a:effectLst/>
                <a:latin typeface="Arial" pitchFamily="34" charset="0"/>
              </a:rPr>
              <a:t>29 </a:t>
            </a:r>
            <a:r>
              <a:rPr lang="ru-RU" sz="1600" b="1" u="none" dirty="0">
                <a:solidFill>
                  <a:srgbClr val="FFFFCC"/>
                </a:solidFill>
                <a:effectLst/>
                <a:latin typeface="Arial" pitchFamily="34" charset="0"/>
              </a:rPr>
              <a:t>июня</a:t>
            </a:r>
          </a:p>
          <a:p>
            <a:pPr algn="ctr">
              <a:lnSpc>
                <a:spcPct val="120000"/>
              </a:lnSpc>
            </a:pP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5-я Ежегодная </a:t>
            </a: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Всероссийская конференция «Консолидация банков, оценщиков, арбитражных управляющих - вектор </a:t>
            </a: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снижение </a:t>
            </a: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неликвидных </a:t>
            </a: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залогов»</a:t>
            </a:r>
            <a:endParaRPr lang="ru-RU" sz="1600" b="1" u="none" dirty="0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23657" name="Rectangle 9"/>
          <p:cNvSpPr>
            <a:spLocks noGrp="1" noChangeArrowheads="1"/>
          </p:cNvSpPr>
          <p:nvPr>
            <p:ph type="title"/>
          </p:nvPr>
        </p:nvSpPr>
        <p:spPr>
          <a:xfrm>
            <a:off x="1265238" y="44624"/>
            <a:ext cx="7772400" cy="936625"/>
          </a:xfrm>
          <a:noFill/>
          <a:ln/>
        </p:spPr>
        <p:txBody>
          <a:bodyPr/>
          <a:lstStyle/>
          <a:p>
            <a:pPr algn="r"/>
            <a:r>
              <a:rPr lang="ru-RU" sz="2800" b="1" dirty="0">
                <a:solidFill>
                  <a:srgbClr val="FFFF66"/>
                </a:solidFill>
                <a:latin typeface="Arial" pitchFamily="34" charset="0"/>
              </a:rPr>
              <a:t>Экономико-правовой центр</a:t>
            </a:r>
          </a:p>
        </p:txBody>
      </p:sp>
      <p:pic>
        <p:nvPicPr>
          <p:cNvPr id="961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77" y="2613730"/>
            <a:ext cx="3071581" cy="203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1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52" y="4866297"/>
            <a:ext cx="2914451" cy="193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1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7" y="3069033"/>
            <a:ext cx="2627934" cy="193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15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53" y="2852936"/>
            <a:ext cx="2914451" cy="193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15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7" y="5075399"/>
            <a:ext cx="2627934" cy="174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15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08" y="4738708"/>
            <a:ext cx="3124634" cy="207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5470" y="2156613"/>
            <a:ext cx="5832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 конференции приняли участие более 100 специалистов. </a:t>
            </a:r>
            <a:endParaRPr lang="ru-RU" sz="1400" u="none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3" name="Text Box 3"/>
          <p:cNvSpPr txBox="1">
            <a:spLocks noChangeArrowheads="1"/>
          </p:cNvSpPr>
          <p:nvPr/>
        </p:nvSpPr>
        <p:spPr bwMode="auto">
          <a:xfrm>
            <a:off x="179388" y="4293096"/>
            <a:ext cx="8788400" cy="237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5000"/>
              </a:spcBef>
              <a:buFontTx/>
              <a:buChar char="•"/>
            </a:pPr>
            <a:r>
              <a:rPr lang="ru-RU" sz="14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</a:rPr>
              <a:t>Утверждены Методические рекомендации по оценке специализированного оборудования для целей залога</a:t>
            </a:r>
          </a:p>
          <a:p>
            <a:pPr>
              <a:spcBef>
                <a:spcPct val="15000"/>
              </a:spcBef>
              <a:buFontTx/>
              <a:buChar char="•"/>
            </a:pP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</a:rPr>
              <a:t> Проведен опрос банков-членов АБСЗ в о возможной величине ликвидационного/залогового дисконта </a:t>
            </a:r>
          </a:p>
          <a:p>
            <a:pPr>
              <a:spcBef>
                <a:spcPct val="15000"/>
              </a:spcBef>
              <a:buFontTx/>
              <a:buChar char="•"/>
            </a:pP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</a:rPr>
              <a:t> Проведена Всероссийская Конференция «Консолидация бланков, оценщиков, арбитражных управляющих - вектор снижения неликвидных залогов» 28-29 июня 2018 года </a:t>
            </a:r>
          </a:p>
          <a:p>
            <a:pPr>
              <a:spcBef>
                <a:spcPct val="15000"/>
              </a:spcBef>
              <a:buFontTx/>
              <a:buChar char="•"/>
            </a:pP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</a:rPr>
              <a:t> Проведен курс повышения квалификации Работа с залогами: Организация эффективной работы с залогами и особенности оценки стоимости имущества для целей залога»</a:t>
            </a:r>
          </a:p>
          <a:p>
            <a:pPr>
              <a:spcBef>
                <a:spcPct val="15000"/>
              </a:spcBef>
              <a:buFontTx/>
              <a:buChar char="•"/>
            </a:pP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</a:rPr>
              <a:t> Реализуется проект по сбору мнений банков-членов АБСЗ о величине основных рыночных показателей, непосредственно влияющих на рыночную стоимость предметов залога</a:t>
            </a:r>
          </a:p>
        </p:txBody>
      </p:sp>
      <p:sp>
        <p:nvSpPr>
          <p:cNvPr id="896004" name="Text Box 4"/>
          <p:cNvSpPr txBox="1">
            <a:spLocks noChangeArrowheads="1"/>
          </p:cNvSpPr>
          <p:nvPr/>
        </p:nvSpPr>
        <p:spPr bwMode="auto">
          <a:xfrm>
            <a:off x="4137025" y="260350"/>
            <a:ext cx="500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none">
                <a:solidFill>
                  <a:srgbClr val="FFFF66"/>
                </a:solidFill>
                <a:effectLst/>
                <a:latin typeface="Arial" pitchFamily="34" charset="0"/>
              </a:rPr>
              <a:t>Комитет по оценочной деятельности </a:t>
            </a:r>
          </a:p>
        </p:txBody>
      </p:sp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611188" y="765175"/>
            <a:ext cx="5976937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6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Руководитель Комитета </a:t>
            </a:r>
          </a:p>
          <a:p>
            <a:pPr algn="r">
              <a:spcBef>
                <a:spcPct val="30000"/>
              </a:spcBef>
            </a:pPr>
            <a:r>
              <a:rPr lang="ru-RU" sz="1600" b="1" u="none">
                <a:solidFill>
                  <a:schemeClr val="bg1"/>
                </a:solidFill>
                <a:effectLst/>
                <a:latin typeface="Arial" pitchFamily="34" charset="0"/>
              </a:rPr>
              <a:t>Вовк Антон Сергеевич</a:t>
            </a:r>
          </a:p>
          <a:p>
            <a:pPr algn="r">
              <a:spcBef>
                <a:spcPct val="30000"/>
              </a:spcBef>
            </a:pPr>
            <a:r>
              <a:rPr lang="ru-RU" sz="1200" u="none">
                <a:solidFill>
                  <a:schemeClr val="bg1"/>
                </a:solidFill>
                <a:effectLst/>
                <a:latin typeface="Arial" pitchFamily="34" charset="0"/>
              </a:rPr>
              <a:t>Заместитель Начальника Управления по работе с залогами </a:t>
            </a:r>
          </a:p>
          <a:p>
            <a:pPr algn="r">
              <a:spcBef>
                <a:spcPct val="30000"/>
              </a:spcBef>
            </a:pPr>
            <a:r>
              <a:rPr lang="ru-RU" sz="1200" u="none">
                <a:solidFill>
                  <a:schemeClr val="bg1"/>
                </a:solidFill>
                <a:effectLst/>
                <a:latin typeface="Arial" pitchFamily="34" charset="0"/>
              </a:rPr>
              <a:t>регионального и среднего бизнеса Банка ВТБ (ПАО)</a:t>
            </a:r>
          </a:p>
        </p:txBody>
      </p:sp>
      <p:pic>
        <p:nvPicPr>
          <p:cNvPr id="8960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836613"/>
            <a:ext cx="23082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62" name="Picture 2" descr="https://www.nwab.ru/content/data/store/images/f_6056_67579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67043"/>
            <a:ext cx="2630689" cy="197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Text Box 4"/>
          <p:cNvSpPr txBox="1">
            <a:spLocks noChangeArrowheads="1"/>
          </p:cNvSpPr>
          <p:nvPr/>
        </p:nvSpPr>
        <p:spPr bwMode="auto">
          <a:xfrm>
            <a:off x="179387" y="1220788"/>
            <a:ext cx="266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 b="1" u="none" dirty="0">
                <a:solidFill>
                  <a:schemeClr val="hlink"/>
                </a:solidFill>
                <a:effectLst/>
                <a:latin typeface="Arial" pitchFamily="34" charset="0"/>
              </a:rPr>
              <a:t>Сайт   www.zalog24.ru</a:t>
            </a:r>
          </a:p>
        </p:txBody>
      </p:sp>
      <p:sp>
        <p:nvSpPr>
          <p:cNvPr id="897027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8785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u="none">
                <a:solidFill>
                  <a:srgbClr val="FFFF66"/>
                </a:solidFill>
                <a:effectLst/>
                <a:latin typeface="Arial" pitchFamily="34" charset="0"/>
              </a:rPr>
              <a:t>Российск</a:t>
            </a:r>
            <a:r>
              <a:rPr lang="ru-RU" sz="2200" b="1" u="none">
                <a:solidFill>
                  <a:srgbClr val="FFFF66"/>
                </a:solidFill>
                <a:effectLst/>
                <a:latin typeface="Arial" pitchFamily="34" charset="0"/>
              </a:rPr>
              <a:t>ий</a:t>
            </a:r>
            <a:r>
              <a:rPr lang="en-US" sz="2200" b="1" u="none">
                <a:solidFill>
                  <a:srgbClr val="FFFF66"/>
                </a:solidFill>
                <a:effectLst/>
                <a:latin typeface="Arial" pitchFamily="34" charset="0"/>
              </a:rPr>
              <a:t> портал </a:t>
            </a:r>
            <a:r>
              <a:rPr lang="ru-RU" sz="2200" b="1" u="none">
                <a:solidFill>
                  <a:srgbClr val="FFFF66"/>
                </a:solidFill>
                <a:effectLst/>
                <a:latin typeface="Arial" pitchFamily="34" charset="0"/>
              </a:rPr>
              <a:t>непрофильных активов и залогового</a:t>
            </a:r>
            <a:r>
              <a:rPr lang="ru-RU" sz="2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200" b="1" u="none">
                <a:solidFill>
                  <a:srgbClr val="FFFF66"/>
                </a:solidFill>
                <a:effectLst/>
                <a:latin typeface="Arial" pitchFamily="34" charset="0"/>
              </a:rPr>
              <a:t>имущества «Залог</a:t>
            </a:r>
            <a:r>
              <a:rPr lang="en-US" sz="2200" b="1" u="none">
                <a:solidFill>
                  <a:srgbClr val="FF3300"/>
                </a:solidFill>
                <a:effectLst/>
                <a:latin typeface="Arial" pitchFamily="34" charset="0"/>
              </a:rPr>
              <a:t>24</a:t>
            </a:r>
            <a:r>
              <a:rPr lang="en-US" sz="2200" b="1" u="none">
                <a:solidFill>
                  <a:srgbClr val="FFFF66"/>
                </a:solidFill>
                <a:effectLst/>
                <a:latin typeface="Arial" pitchFamily="34" charset="0"/>
              </a:rPr>
              <a:t>»</a:t>
            </a:r>
            <a:endParaRPr lang="ru-RU" sz="2200" b="1" u="none">
              <a:solidFill>
                <a:srgbClr val="FFFF66"/>
              </a:solidFill>
              <a:effectLst/>
              <a:latin typeface="Arial" pitchFamily="34" charset="0"/>
            </a:endParaRPr>
          </a:p>
        </p:txBody>
      </p:sp>
      <p:sp>
        <p:nvSpPr>
          <p:cNvPr id="897036" name="Text Box 12"/>
          <p:cNvSpPr txBox="1">
            <a:spLocks noChangeArrowheads="1"/>
          </p:cNvSpPr>
          <p:nvPr/>
        </p:nvSpPr>
        <p:spPr bwMode="auto">
          <a:xfrm>
            <a:off x="107950" y="1700808"/>
            <a:ext cx="4824090" cy="162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14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«Российский портал непрофильных активов и залогового имущества «Залог</a:t>
            </a:r>
            <a:r>
              <a:rPr lang="ru-RU" sz="1400" b="1" u="none" dirty="0">
                <a:solidFill>
                  <a:srgbClr val="FF3300"/>
                </a:solidFill>
                <a:effectLst/>
                <a:latin typeface="Arial" pitchFamily="34" charset="0"/>
              </a:rPr>
              <a:t>24</a:t>
            </a:r>
            <a:r>
              <a:rPr lang="ru-RU" sz="14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» продолжает сотрудничество с кредитными организациями в рамках реализации проблемных активов на всей территории </a:t>
            </a:r>
            <a:r>
              <a:rPr lang="ru-RU" sz="1400" b="1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РФ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ru-RU" sz="1400" b="1" u="none" dirty="0" smtClean="0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897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77888"/>
            <a:ext cx="3888557" cy="357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387" y="4581128"/>
            <a:ext cx="87852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На конец первого полугодия 2018 года на портале размещено более 18 000 объявлений</a:t>
            </a:r>
          </a:p>
          <a:p>
            <a:r>
              <a:rPr lang="ru-RU" sz="16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в категориях:</a:t>
            </a:r>
          </a:p>
          <a:p>
            <a:endParaRPr lang="ru-RU" sz="800" u="none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6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 транспортные средства;</a:t>
            </a:r>
          </a:p>
          <a:p>
            <a:r>
              <a:rPr lang="ru-RU" sz="16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 объекты недвижимости;</a:t>
            </a:r>
          </a:p>
          <a:p>
            <a:r>
              <a:rPr lang="ru-RU" sz="16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 оборудование и иное имущество.</a:t>
            </a:r>
          </a:p>
          <a:p>
            <a:pPr marL="285750" indent="-285750">
              <a:buFontTx/>
              <a:buChar char="-"/>
            </a:pPr>
            <a:endParaRPr lang="ru-RU" sz="1600" u="none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6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На сегодня с порталом </a:t>
            </a: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«Залог</a:t>
            </a:r>
            <a:r>
              <a:rPr lang="ru-RU" sz="1600" b="1" u="none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24</a:t>
            </a: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» </a:t>
            </a:r>
            <a:r>
              <a:rPr lang="ru-RU" sz="16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сотрудничают более 130 банков, более 30 лизинговых компаний и иные организации.</a:t>
            </a:r>
            <a:endParaRPr lang="ru-RU" b="1" u="none" dirty="0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Text Box 2"/>
          <p:cNvSpPr txBox="1">
            <a:spLocks noChangeArrowheads="1"/>
          </p:cNvSpPr>
          <p:nvPr/>
        </p:nvSpPr>
        <p:spPr bwMode="auto">
          <a:xfrm>
            <a:off x="395288" y="3284538"/>
            <a:ext cx="489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effectLst/>
              <a:latin typeface="Times New Roman" pitchFamily="18" charset="0"/>
            </a:endParaRPr>
          </a:p>
        </p:txBody>
      </p:sp>
      <p:sp>
        <p:nvSpPr>
          <p:cNvPr id="901123" name="Text Box 3"/>
          <p:cNvSpPr txBox="1">
            <a:spLocks noChangeArrowheads="1"/>
          </p:cNvSpPr>
          <p:nvPr/>
        </p:nvSpPr>
        <p:spPr bwMode="auto">
          <a:xfrm>
            <a:off x="199998" y="4869160"/>
            <a:ext cx="869248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 </a:t>
            </a:r>
            <a:r>
              <a:rPr lang="en-US" sz="16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полугодии :</a:t>
            </a:r>
          </a:p>
          <a:p>
            <a:endParaRPr lang="ru-RU" sz="900" b="1" u="none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  Проведено </a:t>
            </a: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 заседание Комитета</a:t>
            </a: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900" b="1" u="none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  Совместно </a:t>
            </a: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 экономико-правовым центром АБСЗ организован тематический семинар-совещание </a:t>
            </a:r>
            <a:r>
              <a:rPr lang="ru-RU" sz="1600" b="1" i="1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«Новации платежной системы Банка России. Готовность кредитных организаций».  </a:t>
            </a: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 мероприятии приняли участие представители Банка России и представители более 20-ти кредитных организаций</a:t>
            </a: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ru-RU" sz="1400" b="1" u="none" dirty="0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01124" name="Text Box 4"/>
          <p:cNvSpPr txBox="1">
            <a:spLocks noChangeArrowheads="1"/>
          </p:cNvSpPr>
          <p:nvPr/>
        </p:nvSpPr>
        <p:spPr bwMode="auto">
          <a:xfrm>
            <a:off x="2843213" y="188913"/>
            <a:ext cx="630078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"/>
              </a:spcBef>
            </a:pPr>
            <a:r>
              <a:rPr lang="ru-RU" sz="2000" b="1" u="none">
                <a:solidFill>
                  <a:srgbClr val="FFFF66"/>
                </a:solidFill>
                <a:effectLst/>
                <a:latin typeface="Arial" pitchFamily="34" charset="0"/>
              </a:rPr>
              <a:t>Комитет по платежным системам </a:t>
            </a:r>
          </a:p>
          <a:p>
            <a:pPr algn="r">
              <a:spcBef>
                <a:spcPct val="5000"/>
              </a:spcBef>
            </a:pPr>
            <a:r>
              <a:rPr lang="ru-RU" sz="2000" b="1" u="none">
                <a:solidFill>
                  <a:srgbClr val="FFFF66"/>
                </a:solidFill>
                <a:effectLst/>
                <a:latin typeface="Arial" pitchFamily="34" charset="0"/>
              </a:rPr>
              <a:t>и банковским переводам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3059113" y="981075"/>
            <a:ext cx="36718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Руководитель Комитета </a:t>
            </a:r>
          </a:p>
          <a:p>
            <a:pPr>
              <a:spcBef>
                <a:spcPct val="10000"/>
              </a:spcBef>
            </a:pPr>
            <a:endParaRPr lang="ru-RU" sz="400" b="1" u="none">
              <a:solidFill>
                <a:schemeClr val="bg1"/>
              </a:solidFill>
              <a:effectLst/>
              <a:latin typeface="Arial" pitchFamily="34" charset="0"/>
            </a:endParaRPr>
          </a:p>
          <a:p>
            <a:pPr>
              <a:spcBef>
                <a:spcPct val="10000"/>
              </a:spcBef>
            </a:pPr>
            <a:r>
              <a:rPr lang="ru-RU" sz="1600" b="1" u="none">
                <a:solidFill>
                  <a:schemeClr val="bg1"/>
                </a:solidFill>
                <a:effectLst/>
                <a:latin typeface="Arial" pitchFamily="34" charset="0"/>
              </a:rPr>
              <a:t>Жадобин</a:t>
            </a:r>
            <a:r>
              <a:rPr lang="ru-RU" sz="1600" u="none">
                <a:solidFill>
                  <a:schemeClr val="bg1"/>
                </a:solidFill>
                <a:effectLst/>
                <a:latin typeface="Arial" pitchFamily="34" charset="0"/>
              </a:rPr>
              <a:t>  </a:t>
            </a:r>
            <a:r>
              <a:rPr lang="ru-RU" sz="1600" b="1" u="none">
                <a:solidFill>
                  <a:schemeClr val="bg1"/>
                </a:solidFill>
                <a:effectLst/>
                <a:latin typeface="Arial" pitchFamily="34" charset="0"/>
              </a:rPr>
              <a:t>Алексей Владимирович</a:t>
            </a:r>
          </a:p>
        </p:txBody>
      </p:sp>
      <p:pic>
        <p:nvPicPr>
          <p:cNvPr id="901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81075"/>
            <a:ext cx="2379662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864642"/>
            <a:ext cx="3241079" cy="215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115888"/>
            <a:ext cx="5108575" cy="863600"/>
          </a:xfrm>
        </p:spPr>
        <p:txBody>
          <a:bodyPr/>
          <a:lstStyle/>
          <a:p>
            <a:pPr algn="r"/>
            <a:r>
              <a:rPr lang="ru-RU" sz="2400" b="1">
                <a:solidFill>
                  <a:srgbClr val="FFFF66"/>
                </a:solidFill>
                <a:latin typeface="Arial" pitchFamily="34" charset="0"/>
              </a:rPr>
              <a:t>Центр «Кадровый ресурс»</a:t>
            </a:r>
          </a:p>
        </p:txBody>
      </p:sp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1042988" y="198913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effectLst/>
              <a:latin typeface="Times New Roman" pitchFamily="18" charset="0"/>
            </a:endParaRPr>
          </a:p>
        </p:txBody>
      </p:sp>
      <p:sp>
        <p:nvSpPr>
          <p:cNvPr id="902148" name="Text Box 4"/>
          <p:cNvSpPr txBox="1">
            <a:spLocks noChangeArrowheads="1"/>
          </p:cNvSpPr>
          <p:nvPr/>
        </p:nvSpPr>
        <p:spPr bwMode="auto">
          <a:xfrm>
            <a:off x="179388" y="4872477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u="none">
                <a:solidFill>
                  <a:srgbClr val="FFFFCC"/>
                </a:solidFill>
                <a:effectLst/>
                <a:latin typeface="Arial" pitchFamily="34" charset="0"/>
              </a:rPr>
              <a:t>Подбор специалистов для банков.</a:t>
            </a:r>
          </a:p>
        </p:txBody>
      </p:sp>
      <p:sp>
        <p:nvSpPr>
          <p:cNvPr id="902149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309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none"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lang="ru-RU" sz="2000" b="1" u="none">
                <a:solidFill>
                  <a:srgbClr val="FFFFCC"/>
                </a:solidFill>
                <a:effectLst/>
                <a:latin typeface="Arial" pitchFamily="34" charset="0"/>
              </a:rPr>
              <a:t>Комитет по персоналу</a:t>
            </a:r>
            <a:r>
              <a:rPr lang="ru-RU" sz="2000" b="1" u="none"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902150" name="Text Box 6"/>
          <p:cNvSpPr txBox="1">
            <a:spLocks noChangeArrowheads="1"/>
          </p:cNvSpPr>
          <p:nvPr/>
        </p:nvSpPr>
        <p:spPr bwMode="auto">
          <a:xfrm>
            <a:off x="179388" y="1268413"/>
            <a:ext cx="5761037" cy="360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1400" b="1" u="none" dirty="0">
              <a:solidFill>
                <a:schemeClr val="bg1"/>
              </a:solidFill>
              <a:effectLst/>
              <a:latin typeface="Arial" pitchFamily="34" charset="0"/>
            </a:endParaRPr>
          </a:p>
          <a:p>
            <a:r>
              <a:rPr lang="ru-RU" sz="1600" b="1" u="none" dirty="0" smtClean="0">
                <a:solidFill>
                  <a:srgbClr val="FFFFCC"/>
                </a:solidFill>
                <a:effectLst/>
                <a:latin typeface="Arial" pitchFamily="34" charset="0"/>
              </a:rPr>
              <a:t>21 марта</a:t>
            </a:r>
            <a:r>
              <a:rPr lang="ru-RU" sz="1400" b="1" u="none" dirty="0" smtClean="0">
                <a:solidFill>
                  <a:srgbClr val="FFFFCC"/>
                </a:solidFill>
                <a:effectLst/>
                <a:latin typeface="Arial" pitchFamily="34" charset="0"/>
              </a:rPr>
              <a:t>.</a:t>
            </a:r>
          </a:p>
          <a:p>
            <a:r>
              <a:rPr lang="ru-RU" sz="1400" b="1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Заседание Комитета «</a:t>
            </a:r>
            <a:r>
              <a:rPr lang="ru-RU" sz="14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Маркетинговые </a:t>
            </a:r>
            <a:r>
              <a:rPr lang="ru-RU" sz="1400" b="1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технологии в </a:t>
            </a:r>
            <a:r>
              <a:rPr lang="en-US" sz="14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HR</a:t>
            </a:r>
            <a:r>
              <a:rPr lang="ru-RU" sz="14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  <a:r>
              <a:rPr lang="en-US" sz="14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endParaRPr lang="en-US" sz="1400" u="none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принципы отбора кадров по закону </a:t>
            </a:r>
            <a:r>
              <a:rPr lang="ru-RU" sz="1400" u="none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Сирила</a:t>
            </a: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Паркинсона;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создание продающего профиля вакансии;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оборотная сторона медали: поиск работы и плюсы социальных </a:t>
            </a:r>
            <a:r>
              <a:rPr lang="ru-RU" sz="14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сетей. Что </a:t>
            </a: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не может дать рекрутинговый портал при поиске работы;</a:t>
            </a:r>
          </a:p>
          <a:p>
            <a:endParaRPr lang="ru-RU" sz="800" u="none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4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 </a:t>
            </a: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заключительной части был проведен Мастер класс: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нетрадиционные способы подбора персонала или о чем расскажет слон на собеседовании?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читаем по губам и не только - язык жестов на собеседовании: «обмани меня»!</a:t>
            </a:r>
          </a:p>
          <a:p>
            <a:endParaRPr lang="ru-RU" sz="1400" b="1" u="none" dirty="0">
              <a:solidFill>
                <a:schemeClr val="bg1"/>
              </a:solidFill>
              <a:effectLst/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endParaRPr lang="ru-RU" sz="1400" b="1" u="none" dirty="0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02153" name="Text Box 9"/>
          <p:cNvSpPr txBox="1">
            <a:spLocks noChangeArrowheads="1"/>
          </p:cNvSpPr>
          <p:nvPr/>
        </p:nvSpPr>
        <p:spPr bwMode="auto">
          <a:xfrm>
            <a:off x="107950" y="5292725"/>
            <a:ext cx="511175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На сайте АБСЗ  работает страница   «Горячие вакансии в банках СПб».  </a:t>
            </a:r>
          </a:p>
          <a:p>
            <a:pPr>
              <a:spcBef>
                <a:spcPct val="50000"/>
              </a:spcBef>
            </a:pPr>
            <a:r>
              <a:rPr lang="ru-RU" sz="15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Обмен информацией между работодателем и соискателем происходит в автоматическом режиме без посредников.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ru-RU" sz="15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pic>
        <p:nvPicPr>
          <p:cNvPr id="902157" name="Picture 13" descr="f_5862_6512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25913"/>
            <a:ext cx="3348038" cy="25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21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36613"/>
            <a:ext cx="2087563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2159" name="Text Box 15"/>
          <p:cNvSpPr txBox="1">
            <a:spLocks noChangeArrowheads="1"/>
          </p:cNvSpPr>
          <p:nvPr/>
        </p:nvSpPr>
        <p:spPr bwMode="auto">
          <a:xfrm>
            <a:off x="6264275" y="3357563"/>
            <a:ext cx="28797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Руководитель Комитета </a:t>
            </a:r>
          </a:p>
          <a:p>
            <a:pPr algn="ctr">
              <a:spcBef>
                <a:spcPct val="10000"/>
              </a:spcBef>
            </a:pPr>
            <a:r>
              <a:rPr lang="ru-RU" sz="1600" b="1" u="none">
                <a:solidFill>
                  <a:schemeClr val="bg1"/>
                </a:solidFill>
                <a:effectLst/>
                <a:latin typeface="Arial" pitchFamily="34" charset="0"/>
              </a:rPr>
              <a:t>Краева</a:t>
            </a:r>
            <a:r>
              <a:rPr lang="ru-RU" sz="1600" u="none">
                <a:solidFill>
                  <a:schemeClr val="bg1"/>
                </a:solidFill>
                <a:effectLst/>
                <a:latin typeface="Arial" pitchFamily="34" charset="0"/>
              </a:rPr>
              <a:t>  </a:t>
            </a:r>
            <a:r>
              <a:rPr lang="ru-RU" sz="1600" b="1" u="none">
                <a:solidFill>
                  <a:schemeClr val="bg1"/>
                </a:solidFill>
                <a:effectLst/>
                <a:latin typeface="Arial" pitchFamily="34" charset="0"/>
              </a:rPr>
              <a:t>Ольга Ивановна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73688"/>
            <a:ext cx="9715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7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7848600" cy="720725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FFFF66"/>
                </a:solidFill>
                <a:latin typeface="Arial" pitchFamily="34" charset="0"/>
              </a:rPr>
              <a:t>Редакционный совет</a:t>
            </a:r>
            <a:br>
              <a:rPr lang="ru-RU" sz="2400" b="1" dirty="0">
                <a:solidFill>
                  <a:srgbClr val="FFFF66"/>
                </a:solidFill>
                <a:latin typeface="Arial" pitchFamily="34" charset="0"/>
              </a:rPr>
            </a:br>
            <a:endParaRPr lang="ru-RU" sz="2400" b="1" dirty="0">
              <a:solidFill>
                <a:srgbClr val="FFFF66"/>
              </a:solidFill>
              <a:latin typeface="Arial" pitchFamily="34" charset="0"/>
            </a:endParaRPr>
          </a:p>
        </p:txBody>
      </p:sp>
      <p:sp>
        <p:nvSpPr>
          <p:cNvPr id="917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476250"/>
            <a:ext cx="3887788" cy="21605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>
                <a:solidFill>
                  <a:schemeClr val="bg1"/>
                </a:solidFill>
                <a:latin typeface="Arial" pitchFamily="34" charset="0"/>
              </a:rPr>
              <a:t>Около 40 кредитных организаций предоставляют информацию в </a:t>
            </a:r>
            <a:r>
              <a:rPr lang="ru-RU" sz="1600" b="1" i="1">
                <a:solidFill>
                  <a:schemeClr val="bg1"/>
                </a:solidFill>
                <a:latin typeface="Arial" pitchFamily="34" charset="0"/>
              </a:rPr>
              <a:t>Бюллетень</a:t>
            </a:r>
            <a:r>
              <a:rPr lang="ru-RU" sz="1600" b="1">
                <a:solidFill>
                  <a:schemeClr val="bg1"/>
                </a:solidFill>
                <a:latin typeface="Arial" pitchFamily="34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Tx/>
              <a:buNone/>
            </a:pPr>
            <a:r>
              <a:rPr lang="ru-RU" sz="1600" b="1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1600" b="1">
              <a:solidFill>
                <a:schemeClr val="bg1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Tx/>
              <a:buNone/>
            </a:pPr>
            <a:r>
              <a:rPr lang="ru-RU" sz="1600" b="1">
                <a:solidFill>
                  <a:schemeClr val="bg1"/>
                </a:solidFill>
                <a:latin typeface="Arial" pitchFamily="34" charset="0"/>
              </a:rPr>
              <a:t>Порядка  50 банков публикуют данные в справочнике </a:t>
            </a:r>
            <a:r>
              <a:rPr lang="ru-RU" sz="1600" b="1" i="1">
                <a:solidFill>
                  <a:schemeClr val="bg1"/>
                </a:solidFill>
                <a:latin typeface="Arial" pitchFamily="34" charset="0"/>
              </a:rPr>
              <a:t>«Тарифы банков».</a:t>
            </a:r>
          </a:p>
        </p:txBody>
      </p:sp>
      <p:sp>
        <p:nvSpPr>
          <p:cNvPr id="917509" name="Text Box 5"/>
          <p:cNvSpPr txBox="1">
            <a:spLocks noChangeArrowheads="1"/>
          </p:cNvSpPr>
          <p:nvPr/>
        </p:nvSpPr>
        <p:spPr bwMode="auto">
          <a:xfrm>
            <a:off x="3276600" y="4437063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effectLst/>
              <a:latin typeface="Times New Roman" pitchFamily="18" charset="0"/>
            </a:endParaRPr>
          </a:p>
        </p:txBody>
      </p:sp>
      <p:sp>
        <p:nvSpPr>
          <p:cNvPr id="917510" name="Text Box 6"/>
          <p:cNvSpPr txBox="1">
            <a:spLocks noChangeArrowheads="1"/>
          </p:cNvSpPr>
          <p:nvPr/>
        </p:nvSpPr>
        <p:spPr bwMode="auto">
          <a:xfrm>
            <a:off x="7524750" y="4221163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effectLst/>
              <a:latin typeface="Times New Roman" pitchFamily="18" charset="0"/>
            </a:endParaRPr>
          </a:p>
        </p:txBody>
      </p:sp>
      <p:sp>
        <p:nvSpPr>
          <p:cNvPr id="917511" name="Text Box 7"/>
          <p:cNvSpPr txBox="1">
            <a:spLocks noChangeArrowheads="1"/>
          </p:cNvSpPr>
          <p:nvPr/>
        </p:nvSpPr>
        <p:spPr bwMode="auto">
          <a:xfrm>
            <a:off x="2124075" y="594995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effectLst/>
              <a:latin typeface="Times New Roman" pitchFamily="18" charset="0"/>
            </a:endParaRPr>
          </a:p>
        </p:txBody>
      </p:sp>
      <p:sp>
        <p:nvSpPr>
          <p:cNvPr id="917512" name="Text Box 8"/>
          <p:cNvSpPr txBox="1">
            <a:spLocks noChangeArrowheads="1"/>
          </p:cNvSpPr>
          <p:nvPr/>
        </p:nvSpPr>
        <p:spPr bwMode="auto">
          <a:xfrm>
            <a:off x="2700338" y="5300663"/>
            <a:ext cx="165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effectLst/>
              <a:latin typeface="Times New Roman" pitchFamily="18" charset="0"/>
            </a:endParaRPr>
          </a:p>
        </p:txBody>
      </p:sp>
      <p:sp>
        <p:nvSpPr>
          <p:cNvPr id="917513" name="Text Box 9"/>
          <p:cNvSpPr txBox="1">
            <a:spLocks noChangeArrowheads="1"/>
          </p:cNvSpPr>
          <p:nvPr/>
        </p:nvSpPr>
        <p:spPr bwMode="auto">
          <a:xfrm>
            <a:off x="179388" y="3573463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u="none">
                <a:solidFill>
                  <a:schemeClr val="bg1"/>
                </a:solidFill>
                <a:effectLst/>
                <a:latin typeface="Arial" pitchFamily="34" charset="0"/>
              </a:rPr>
              <a:t>Ежегодные издания</a:t>
            </a:r>
          </a:p>
        </p:txBody>
      </p:sp>
      <p:sp>
        <p:nvSpPr>
          <p:cNvPr id="917514" name="Text Box 10"/>
          <p:cNvSpPr txBox="1">
            <a:spLocks noChangeArrowheads="1"/>
          </p:cNvSpPr>
          <p:nvPr/>
        </p:nvSpPr>
        <p:spPr bwMode="auto">
          <a:xfrm>
            <a:off x="107950" y="6381750"/>
            <a:ext cx="352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u="none">
                <a:solidFill>
                  <a:schemeClr val="bg1"/>
                </a:solidFill>
                <a:effectLst/>
                <a:latin typeface="Arial" pitchFamily="34" charset="0"/>
              </a:rPr>
              <a:t>Специализированные издания</a:t>
            </a:r>
          </a:p>
        </p:txBody>
      </p:sp>
      <p:sp>
        <p:nvSpPr>
          <p:cNvPr id="917515" name="Text Box 11"/>
          <p:cNvSpPr txBox="1">
            <a:spLocks noChangeArrowheads="1"/>
          </p:cNvSpPr>
          <p:nvPr/>
        </p:nvSpPr>
        <p:spPr bwMode="auto">
          <a:xfrm>
            <a:off x="7596188" y="1628775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effectLst/>
              <a:latin typeface="Times New Roman" pitchFamily="18" charset="0"/>
            </a:endParaRPr>
          </a:p>
        </p:txBody>
      </p:sp>
      <p:sp>
        <p:nvSpPr>
          <p:cNvPr id="917516" name="Text Box 12"/>
          <p:cNvSpPr txBox="1">
            <a:spLocks noChangeArrowheads="1"/>
          </p:cNvSpPr>
          <p:nvPr/>
        </p:nvSpPr>
        <p:spPr bwMode="auto">
          <a:xfrm>
            <a:off x="3995738" y="616585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effectLst/>
              <a:latin typeface="Times New Roman" pitchFamily="18" charset="0"/>
            </a:endParaRPr>
          </a:p>
        </p:txBody>
      </p:sp>
      <p:sp>
        <p:nvSpPr>
          <p:cNvPr id="917517" name="Text Box 13"/>
          <p:cNvSpPr txBox="1">
            <a:spLocks noChangeArrowheads="1"/>
          </p:cNvSpPr>
          <p:nvPr/>
        </p:nvSpPr>
        <p:spPr bwMode="auto">
          <a:xfrm>
            <a:off x="7667625" y="1412875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effectLst/>
              <a:latin typeface="Times New Roman" pitchFamily="18" charset="0"/>
            </a:endParaRPr>
          </a:p>
        </p:txBody>
      </p:sp>
      <p:pic>
        <p:nvPicPr>
          <p:cNvPr id="9175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49275"/>
            <a:ext cx="1446213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1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84538"/>
            <a:ext cx="8636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2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84538"/>
            <a:ext cx="900113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2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213100"/>
            <a:ext cx="9017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26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73688"/>
            <a:ext cx="9652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27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73688"/>
            <a:ext cx="97313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28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73688"/>
            <a:ext cx="10429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35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49275"/>
            <a:ext cx="20161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36" name="Picture 3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36838"/>
            <a:ext cx="18034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5888"/>
            <a:ext cx="7664450" cy="647700"/>
          </a:xfrm>
        </p:spPr>
        <p:txBody>
          <a:bodyPr/>
          <a:lstStyle/>
          <a:p>
            <a:pPr algn="r"/>
            <a:r>
              <a:rPr lang="ru-RU" sz="2400" b="1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Информационная деятельность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6096" y="5520794"/>
            <a:ext cx="2735262" cy="720725"/>
          </a:xfrm>
          <a:noFill/>
          <a:ln/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</a:rPr>
              <a:t>Сайт АБСЗ 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hlinkClick r:id="rId2"/>
              </a:rPr>
              <a:t>http://www.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hlinkClick r:id="rId2"/>
              </a:rPr>
              <a:t>nw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hlinkClick r:id="rId2"/>
              </a:rPr>
              <a:t>ab.ru/</a:t>
            </a:r>
            <a:endParaRPr lang="ru-RU" sz="1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52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325" name="Rectangle 5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326" name="Rectangle 6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327" name="Rectangle 7"/>
          <p:cNvSpPr>
            <a:spLocks noChangeArrowheads="1"/>
          </p:cNvSpPr>
          <p:nvPr/>
        </p:nvSpPr>
        <p:spPr bwMode="auto">
          <a:xfrm>
            <a:off x="0" y="4662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328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329" name="Rectangle 9"/>
          <p:cNvSpPr>
            <a:spLocks noChangeArrowheads="1"/>
          </p:cNvSpPr>
          <p:nvPr/>
        </p:nvSpPr>
        <p:spPr bwMode="auto">
          <a:xfrm>
            <a:off x="0" y="4652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330" name="Text Box 10"/>
          <p:cNvSpPr txBox="1">
            <a:spLocks noChangeArrowheads="1"/>
          </p:cNvSpPr>
          <p:nvPr/>
        </p:nvSpPr>
        <p:spPr bwMode="auto">
          <a:xfrm>
            <a:off x="107950" y="908720"/>
            <a:ext cx="3887986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400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1.</a:t>
            </a:r>
            <a:r>
              <a:rPr lang="ru-RU" sz="1400" dirty="0" smtClean="0">
                <a:effectLst/>
              </a:rPr>
              <a:t> </a:t>
            </a: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Средняя дневная посещаемость сайта по сравнению с первым полугодием 2017 года выросла более чем на 50% и составила около 3200 посещений в день (3500 посещений в будни). При этом в июне средняя посещаемость составила около 4000 посещений в день. Число уникальных посетителей также выросло до 1800-1900 в день (на 60% больше прошлогоднего уровня).</a:t>
            </a:r>
          </a:p>
          <a:p>
            <a:pPr algn="just"/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2. Реформирован раздел </a:t>
            </a:r>
            <a:r>
              <a:rPr lang="ru-RU" sz="1400" b="1" i="1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"Аналитика и мнения"</a:t>
            </a:r>
            <a:r>
              <a:rPr lang="ru-RU" sz="1400" b="1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Теперь в нем на ежедневной основе публикуются аналитические материалы Промсвязьбанка, </a:t>
            </a:r>
            <a:r>
              <a:rPr lang="ru-RU" sz="14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Банка </a:t>
            </a: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"Открытие" и других организаций - членов Ассоциации.</a:t>
            </a:r>
          </a:p>
          <a:p>
            <a:pPr algn="just"/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3. В разделе </a:t>
            </a:r>
            <a:r>
              <a:rPr lang="ru-RU" sz="1400" b="1" i="1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"Аналитика" </a:t>
            </a: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создан подраздел о рынке коммерческой недвижимости в Москве и Петербурге. Материалы предоставляются Комитетом по оценочной деятельности АБСЗ</a:t>
            </a:r>
            <a:r>
              <a:rPr lang="ru-RU" sz="14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ru-RU" sz="1400" u="none" dirty="0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963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30" y="981075"/>
            <a:ext cx="4796566" cy="403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115888"/>
            <a:ext cx="5611813" cy="1152525"/>
          </a:xfrm>
        </p:spPr>
        <p:txBody>
          <a:bodyPr/>
          <a:lstStyle/>
          <a:p>
            <a:pPr algn="r"/>
            <a:r>
              <a:rPr lang="ru-RU" sz="2400" b="1">
                <a:solidFill>
                  <a:srgbClr val="FFFF66"/>
                </a:solidFill>
                <a:latin typeface="Arial" pitchFamily="34" charset="0"/>
              </a:rPr>
              <a:t>Центр оценки квалификаций</a:t>
            </a:r>
            <a:br>
              <a:rPr lang="ru-RU" sz="2400" b="1">
                <a:solidFill>
                  <a:srgbClr val="FFFF66"/>
                </a:solidFill>
                <a:latin typeface="Arial" pitchFamily="34" charset="0"/>
              </a:rPr>
            </a:br>
            <a:r>
              <a:rPr lang="ru-RU" sz="2400" b="1">
                <a:solidFill>
                  <a:srgbClr val="FFFF66"/>
                </a:solidFill>
                <a:latin typeface="Arial" pitchFamily="34" charset="0"/>
              </a:rPr>
              <a:t>(ЦОК)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924175"/>
            <a:ext cx="7777163" cy="21605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300">
              <a:solidFill>
                <a:schemeClr val="bg1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ru-RU" sz="1400">
                <a:solidFill>
                  <a:schemeClr val="bg1"/>
                </a:solidFill>
                <a:latin typeface="Arial" pitchFamily="34" charset="0"/>
              </a:rPr>
              <a:t>Проведена разработка оценочных средств по следующим стандартам:</a:t>
            </a:r>
          </a:p>
          <a:p>
            <a:pPr>
              <a:lnSpc>
                <a:spcPct val="110000"/>
              </a:lnSpc>
            </a:pPr>
            <a:r>
              <a:rPr lang="ru-RU" sz="1400">
                <a:solidFill>
                  <a:schemeClr val="bg1"/>
                </a:solidFill>
                <a:latin typeface="Arial" pitchFamily="34" charset="0"/>
              </a:rPr>
              <a:t>Специалист по работе с залогами,</a:t>
            </a:r>
          </a:p>
          <a:p>
            <a:pPr>
              <a:lnSpc>
                <a:spcPct val="110000"/>
              </a:lnSpc>
            </a:pPr>
            <a:r>
              <a:rPr lang="ru-RU" sz="1400">
                <a:solidFill>
                  <a:schemeClr val="bg1"/>
                </a:solidFill>
                <a:latin typeface="Arial" pitchFamily="34" charset="0"/>
              </a:rPr>
              <a:t>Специалист по корпоративному кредитованию,</a:t>
            </a:r>
          </a:p>
          <a:p>
            <a:pPr>
              <a:lnSpc>
                <a:spcPct val="110000"/>
              </a:lnSpc>
            </a:pPr>
            <a:r>
              <a:rPr lang="ru-RU" sz="1400">
                <a:solidFill>
                  <a:schemeClr val="bg1"/>
                </a:solidFill>
                <a:latin typeface="Arial" pitchFamily="34" charset="0"/>
              </a:rPr>
              <a:t>Специалист по кредитному брокериджу,</a:t>
            </a:r>
          </a:p>
          <a:p>
            <a:pPr>
              <a:lnSpc>
                <a:spcPct val="110000"/>
              </a:lnSpc>
            </a:pPr>
            <a:r>
              <a:rPr lang="ru-RU" sz="1400">
                <a:solidFill>
                  <a:schemeClr val="bg1"/>
                </a:solidFill>
                <a:latin typeface="Arial" pitchFamily="34" charset="0"/>
              </a:rPr>
              <a:t>Специалист казначейства банка,</a:t>
            </a:r>
          </a:p>
          <a:p>
            <a:pPr>
              <a:lnSpc>
                <a:spcPct val="110000"/>
              </a:lnSpc>
            </a:pPr>
            <a:r>
              <a:rPr lang="ru-RU" sz="1400">
                <a:solidFill>
                  <a:schemeClr val="bg1"/>
                </a:solidFill>
                <a:latin typeface="Arial" pitchFamily="34" charset="0"/>
              </a:rPr>
              <a:t>Специалист по ипотечному кредитованию,</a:t>
            </a:r>
          </a:p>
          <a:p>
            <a:pPr>
              <a:lnSpc>
                <a:spcPct val="110000"/>
              </a:lnSpc>
            </a:pPr>
            <a:r>
              <a:rPr lang="ru-RU" sz="1400">
                <a:solidFill>
                  <a:schemeClr val="bg1"/>
                </a:solidFill>
                <a:latin typeface="Arial" pitchFamily="34" charset="0"/>
              </a:rPr>
              <a:t>Специалист по платежным системам. </a:t>
            </a:r>
          </a:p>
          <a:p>
            <a:pPr>
              <a:lnSpc>
                <a:spcPct val="115000"/>
              </a:lnSpc>
              <a:buFontTx/>
              <a:buNone/>
            </a:pPr>
            <a:endParaRPr lang="ru-RU" sz="1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30820" name="Text Box 4"/>
          <p:cNvSpPr txBox="1">
            <a:spLocks noChangeArrowheads="1"/>
          </p:cNvSpPr>
          <p:nvPr/>
        </p:nvSpPr>
        <p:spPr bwMode="auto">
          <a:xfrm>
            <a:off x="3419475" y="765175"/>
            <a:ext cx="3455988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u="none">
                <a:solidFill>
                  <a:schemeClr val="bg1"/>
                </a:solidFill>
                <a:effectLst/>
                <a:latin typeface="Arial" pitchFamily="34" charset="0"/>
              </a:rPr>
              <a:t>Центр прошел аккредитацию «Ассоциацией участников финансового рынка «Советом по развитию профессиональных квалификаций» и получил соответствующий аттестат. </a:t>
            </a:r>
          </a:p>
          <a:p>
            <a:pPr>
              <a:spcBef>
                <a:spcPct val="50000"/>
              </a:spcBef>
            </a:pPr>
            <a:endParaRPr lang="ru-RU" sz="1600" b="1" u="none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930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125538"/>
            <a:ext cx="19605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0822" name="Text Box 6"/>
          <p:cNvSpPr txBox="1">
            <a:spLocks noChangeArrowheads="1"/>
          </p:cNvSpPr>
          <p:nvPr/>
        </p:nvSpPr>
        <p:spPr bwMode="auto">
          <a:xfrm>
            <a:off x="107950" y="5084763"/>
            <a:ext cx="8856663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400" b="1" u="none">
                <a:solidFill>
                  <a:schemeClr val="bg1"/>
                </a:solidFill>
                <a:effectLst/>
                <a:latin typeface="Arial" pitchFamily="34" charset="0"/>
              </a:rPr>
              <a:t> Активное участие в работе  Совета по развитию профессиональных квалификаций</a:t>
            </a:r>
            <a:r>
              <a:rPr lang="ru-RU" sz="1400" u="none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ru-RU" sz="1400" b="1" u="none">
                <a:solidFill>
                  <a:schemeClr val="bg1"/>
                </a:solidFill>
                <a:effectLst/>
                <a:latin typeface="Arial" pitchFamily="34" charset="0"/>
              </a:rPr>
              <a:t>АУФР. </a:t>
            </a:r>
          </a:p>
          <a:p>
            <a:pPr>
              <a:buFontTx/>
              <a:buChar char="-"/>
            </a:pPr>
            <a:r>
              <a:rPr lang="ru-RU" sz="1400" b="1" u="none">
                <a:solidFill>
                  <a:schemeClr val="bg1"/>
                </a:solidFill>
                <a:effectLst/>
                <a:latin typeface="Arial" pitchFamily="34" charset="0"/>
              </a:rPr>
              <a:t> Проведена доработка и изменение профстандарта «Специалист казначейства банка».</a:t>
            </a:r>
          </a:p>
          <a:p>
            <a:r>
              <a:rPr lang="ru-RU" sz="1400" b="1" u="none">
                <a:solidFill>
                  <a:schemeClr val="bg1"/>
                </a:solidFill>
                <a:effectLst/>
                <a:latin typeface="Arial" pitchFamily="34" charset="0"/>
              </a:rPr>
              <a:t>- Сформирована рабочая группа экспертов при ЦОК. Эксперты прошли соответствующее обучение и получили удостоверения экспертов о повышении квалификации.</a:t>
            </a:r>
          </a:p>
          <a:p>
            <a:r>
              <a:rPr lang="ru-RU" sz="1400" b="1" u="none">
                <a:solidFill>
                  <a:schemeClr val="bg1"/>
                </a:solidFill>
                <a:effectLst/>
                <a:latin typeface="Arial" pitchFamily="34" charset="0"/>
              </a:rPr>
              <a:t>- На сайте АБСЗ поддерживается страница, посвященная профстандартам и деятельности ЦОК.</a:t>
            </a:r>
          </a:p>
          <a:p>
            <a:r>
              <a:rPr lang="ru-RU" sz="1400" b="1" u="none">
                <a:solidFill>
                  <a:schemeClr val="bg1"/>
                </a:solidFill>
                <a:effectLst/>
                <a:latin typeface="Arial" pitchFamily="34" charset="0"/>
              </a:rPr>
              <a:t>- Участие в разработке методических материалов, обеспечивающих актуализацию профессиональных стандартов и программ.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115888"/>
            <a:ext cx="5611813" cy="936625"/>
          </a:xfrm>
        </p:spPr>
        <p:txBody>
          <a:bodyPr/>
          <a:lstStyle/>
          <a:p>
            <a:pPr algn="r"/>
            <a:r>
              <a:rPr lang="ru-RU" sz="2400" b="1">
                <a:solidFill>
                  <a:srgbClr val="FFFF66"/>
                </a:solidFill>
                <a:latin typeface="Arial" pitchFamily="34" charset="0"/>
              </a:rPr>
              <a:t>Центр оценки квалификаций</a:t>
            </a:r>
            <a:br>
              <a:rPr lang="ru-RU" sz="2400" b="1">
                <a:solidFill>
                  <a:srgbClr val="FFFF66"/>
                </a:solidFill>
                <a:latin typeface="Arial" pitchFamily="34" charset="0"/>
              </a:rPr>
            </a:br>
            <a:r>
              <a:rPr lang="ru-RU" sz="2400" b="1">
                <a:solidFill>
                  <a:srgbClr val="FFFF66"/>
                </a:solidFill>
                <a:latin typeface="Arial" pitchFamily="34" charset="0"/>
              </a:rPr>
              <a:t>(ЦОК)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9988"/>
            <a:ext cx="9036050" cy="5688012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ru-RU" sz="10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Шульгина Татьяна Сергеевна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Санкт-Петербургский государственный экономический университет,  доцент кафедры банков, финансовых рынков и страхования, ген. директор ООО «Балтийский аудит»</a:t>
            </a: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Гаврилюк Елена Николаевна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ООО «Балтийский аудит», нач. От-дела методологии и контроля качества аудита</a:t>
            </a: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Рябов Олег Васильевич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ОАО «Международный банк Санкт-Петербурга», начальник управления банковских рисков</a:t>
            </a: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Ванюхина Ирина Владимировна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Санкт-Петербургский государственный экономический университет, доцент кафедры банков, финансовых рынков и страхования</a:t>
            </a: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Скляренко Виктория Викторовна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Санкт-Петербургский государственный экономический университет, доцент кафедры банков, финансовых рынков и страхования</a:t>
            </a: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Гудовская Любовь Валерьевна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Санкт-Петербургский государственный экономический университет, доцент кафедры банков, финансовых рынков и страхования</a:t>
            </a: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Жадобин Алексей Владимирович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АО НКО «Москлрингцентр», заместитель Генерального директора</a:t>
            </a: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Байдукова Наталья Владимировна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Санкт-Петербургский государственный экономический университет, профессор кафедры банков, финансовых рынков и страхования</a:t>
            </a: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Александрова Нина Глебовна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Санкт-Петербургский государственный экономический университет, доцент кафедры банков, финансовых рынков и страхования</a:t>
            </a: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Вишнякова Наталья Сергеевна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Директор ООО «Риск Консалт»</a:t>
            </a: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Чулкова Алла Михайловна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руководитель комитета по ПОД/ФТ и Валютному контролю АБСЗ</a:t>
            </a: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Дорушин Иван Александрович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Федеральное государственное бюджетное учреждение высшего образования «СПбГУ». Доцент</a:t>
            </a: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Ланскова Лада Анатольевна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Руководитель Группы методологии и последующего контроля Службы внутреннего контроля ПАО Банк «ФК Открытие», к.э.н. Аттестованный аудитор</a:t>
            </a: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Колесникова Анастасия Викторовна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АНО ВО «Международный банковский институт», доцент кафедры Банковского бизнеса и инновационных финансовых технологий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Вовк Антон Сергеевич 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Заместитель Начальника Управления по работе с залогами </a:t>
            </a:r>
          </a:p>
          <a:p>
            <a:pPr>
              <a:spcBef>
                <a:spcPct val="10000"/>
              </a:spcBef>
            </a:pP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регионального и среднего бизнеса Банка ВТБ (ПАО)</a:t>
            </a:r>
            <a:endParaRPr lang="ru-RU" sz="1200" b="1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Козин Петр Александрович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 -</a:t>
            </a:r>
            <a:r>
              <a:rPr lang="ru-RU" sz="1200">
                <a:latin typeface="Arial" pitchFamily="34" charset="0"/>
              </a:rPr>
              <a:t>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Санкт-Петербургский научно-методический совет по оценке, председатель </a:t>
            </a:r>
          </a:p>
          <a:p>
            <a:pPr>
              <a:spcBef>
                <a:spcPct val="10000"/>
              </a:spcBef>
            </a:pPr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Кузнецов Дмитрий Дмитриевич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</a:rPr>
              <a:t>- </a:t>
            </a:r>
            <a:r>
              <a:rPr lang="ru-RU" sz="1200">
                <a:solidFill>
                  <a:schemeClr val="hlink"/>
                </a:solidFill>
                <a:latin typeface="Arial" pitchFamily="34" charset="0"/>
              </a:rPr>
              <a:t>Санкт-Петербургский научно-методический совет по оценке, заместитель председателя</a:t>
            </a:r>
            <a:r>
              <a:rPr lang="ru-RU" sz="1000">
                <a:solidFill>
                  <a:schemeClr val="hlink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945156" name="Text Box 4"/>
          <p:cNvSpPr txBox="1">
            <a:spLocks noChangeArrowheads="1"/>
          </p:cNvSpPr>
          <p:nvPr/>
        </p:nvSpPr>
        <p:spPr bwMode="auto">
          <a:xfrm>
            <a:off x="179388" y="765175"/>
            <a:ext cx="784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u="none">
                <a:solidFill>
                  <a:srgbClr val="FFFFCC"/>
                </a:solidFill>
                <a:effectLst/>
                <a:latin typeface="Arial" pitchFamily="34" charset="0"/>
              </a:rPr>
              <a:t>Состав экспертов для проведения оценки  квалификаций. </a:t>
            </a:r>
            <a:endParaRPr lang="ru-RU" b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056437" cy="503237"/>
          </a:xfrm>
        </p:spPr>
        <p:txBody>
          <a:bodyPr/>
          <a:lstStyle/>
          <a:p>
            <a:r>
              <a:rPr lang="ru-RU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Структура банковской системы  СЗФО</a:t>
            </a:r>
          </a:p>
        </p:txBody>
      </p:sp>
      <p:sp>
        <p:nvSpPr>
          <p:cNvPr id="842755" name="Text Box 3"/>
          <p:cNvSpPr txBox="1">
            <a:spLocks noChangeArrowheads="1"/>
          </p:cNvSpPr>
          <p:nvPr/>
        </p:nvSpPr>
        <p:spPr bwMode="auto">
          <a:xfrm>
            <a:off x="6659563" y="908050"/>
            <a:ext cx="2087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sz="1200" b="1" u="none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42756" name="Rectangle 4"/>
          <p:cNvSpPr>
            <a:spLocks noChangeArrowheads="1"/>
          </p:cNvSpPr>
          <p:nvPr/>
        </p:nvSpPr>
        <p:spPr bwMode="auto">
          <a:xfrm>
            <a:off x="250825" y="6453188"/>
            <a:ext cx="6337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u="none">
                <a:solidFill>
                  <a:schemeClr val="bg1"/>
                </a:solidFill>
                <a:effectLst/>
              </a:rPr>
              <a:t>**  </a:t>
            </a:r>
            <a:r>
              <a:rPr lang="ru-RU" sz="1200" u="none">
                <a:solidFill>
                  <a:schemeClr val="bg1"/>
                </a:solidFill>
                <a:effectLst/>
                <a:latin typeface="Arial" pitchFamily="34" charset="0"/>
              </a:rPr>
              <a:t>на 01.01.09г.  в СЗФО числилась 81 кредитная организация</a:t>
            </a:r>
          </a:p>
        </p:txBody>
      </p:sp>
      <p:sp>
        <p:nvSpPr>
          <p:cNvPr id="842757" name="Text Box 5"/>
          <p:cNvSpPr txBox="1">
            <a:spLocks noChangeArrowheads="1"/>
          </p:cNvSpPr>
          <p:nvPr/>
        </p:nvSpPr>
        <p:spPr bwMode="auto">
          <a:xfrm>
            <a:off x="323850" y="6165850"/>
            <a:ext cx="5400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u="none">
                <a:solidFill>
                  <a:schemeClr val="bg1"/>
                </a:solidFill>
                <a:effectLst/>
                <a:latin typeface="Arial" pitchFamily="34" charset="0"/>
              </a:rPr>
              <a:t>* Внутренние структурные подразделения = ДО + ОКВКУ + ККО + ОО</a:t>
            </a:r>
          </a:p>
        </p:txBody>
      </p:sp>
      <p:sp>
        <p:nvSpPr>
          <p:cNvPr id="842758" name="Text Box 6"/>
          <p:cNvSpPr txBox="1">
            <a:spLocks noChangeArrowheads="1"/>
          </p:cNvSpPr>
          <p:nvPr/>
        </p:nvSpPr>
        <p:spPr bwMode="auto">
          <a:xfrm>
            <a:off x="6732588" y="765175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 u="none">
                <a:solidFill>
                  <a:schemeClr val="bg1"/>
                </a:solidFill>
                <a:effectLst/>
                <a:latin typeface="Arial" pitchFamily="34" charset="0"/>
              </a:rPr>
              <a:t>на 01.05.18</a:t>
            </a:r>
          </a:p>
        </p:txBody>
      </p:sp>
      <p:graphicFrame>
        <p:nvGraphicFramePr>
          <p:cNvPr id="948163" name="Group 6083"/>
          <p:cNvGraphicFramePr>
            <a:graphicFrameLocks noGrp="1"/>
          </p:cNvGraphicFramePr>
          <p:nvPr>
            <p:ph idx="1"/>
          </p:nvPr>
        </p:nvGraphicFramePr>
        <p:xfrm>
          <a:off x="611188" y="1268413"/>
          <a:ext cx="8137525" cy="4537078"/>
        </p:xfrm>
        <a:graphic>
          <a:graphicData uri="http://schemas.openxmlformats.org/drawingml/2006/table">
            <a:tbl>
              <a:tblPr/>
              <a:tblGrid>
                <a:gridCol w="2095500"/>
                <a:gridCol w="590550"/>
                <a:gridCol w="847725"/>
                <a:gridCol w="787400"/>
                <a:gridCol w="893762"/>
                <a:gridCol w="833438"/>
                <a:gridCol w="847725"/>
                <a:gridCol w="1241425"/>
              </a:tblGrid>
              <a:tr h="436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Кол-во КО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Удельный вес по региону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Кол-во филиалов на территории РФ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Всего КО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Удельный вес по региону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всего внутренних структурных подразделений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КО данного региона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КО других регионов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СЕВЕРО-ЗАПАДНЫЙ ФО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177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3 060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Республика Карелия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146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Республика Коми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5%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Архангельская обл.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236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Вологодская обл.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7%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Калининградская обл.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6%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197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Ленинградская обл.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Мурманская обл.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5%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181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Новгородская обл.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5%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Псковская обл.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5%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г. Санкт-Петербург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70%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87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119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67%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1 151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5888"/>
            <a:ext cx="7664450" cy="504825"/>
          </a:xfrm>
        </p:spPr>
        <p:txBody>
          <a:bodyPr/>
          <a:lstStyle/>
          <a:p>
            <a:pPr algn="r"/>
            <a:r>
              <a:rPr lang="ru-RU" sz="2400" b="1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Информационно-аналитический центр</a:t>
            </a:r>
            <a:r>
              <a:rPr lang="ru-RU"/>
              <a:t> </a:t>
            </a:r>
          </a:p>
        </p:txBody>
      </p:sp>
      <p:sp>
        <p:nvSpPr>
          <p:cNvPr id="9553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5397" name="Rectangle 5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5398" name="Rectangle 6"/>
          <p:cNvSpPr>
            <a:spLocks noChangeArrowheads="1"/>
          </p:cNvSpPr>
          <p:nvPr/>
        </p:nvSpPr>
        <p:spPr bwMode="auto">
          <a:xfrm>
            <a:off x="0" y="4662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5399" name="Rectangle 7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5400" name="Rectangle 8"/>
          <p:cNvSpPr>
            <a:spLocks noChangeArrowheads="1"/>
          </p:cNvSpPr>
          <p:nvPr/>
        </p:nvSpPr>
        <p:spPr bwMode="auto">
          <a:xfrm>
            <a:off x="0" y="4652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5540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73238"/>
            <a:ext cx="302577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5406" name="Text Box 14"/>
          <p:cNvSpPr txBox="1">
            <a:spLocks noChangeArrowheads="1"/>
          </p:cNvSpPr>
          <p:nvPr/>
        </p:nvSpPr>
        <p:spPr bwMode="auto">
          <a:xfrm>
            <a:off x="179512" y="3933825"/>
            <a:ext cx="8964488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5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1. Разработаны </a:t>
            </a:r>
            <a:r>
              <a:rPr lang="ru-RU" sz="1500" b="1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 внесены новые технологические решения в  систему  </a:t>
            </a:r>
            <a:r>
              <a:rPr lang="ru-RU" sz="15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информационно– </a:t>
            </a:r>
            <a:r>
              <a:rPr lang="ru-RU" sz="1500" b="1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консультационного обслуживания «БАНК-ИНФО</a:t>
            </a:r>
            <a:r>
              <a:rPr lang="ru-RU" sz="15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».</a:t>
            </a:r>
            <a:endParaRPr lang="ru-RU" sz="1500" b="1" u="none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 Система предназначена для:  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верификации и идентификации анкетных данных физических и юридических </a:t>
            </a:r>
            <a:r>
              <a:rPr lang="ru-RU" sz="14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лиц;</a:t>
            </a:r>
            <a:endParaRPr lang="ru-RU" sz="1400" u="none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анализа деловой информации об итогах финансово-хозяйственной деятельности юридических лиц, включающую в </a:t>
            </a:r>
            <a:r>
              <a:rPr lang="ru-RU" sz="14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себя</a:t>
            </a: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4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400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показатели финансового состояния, ликвидности, платежеспособности физических лиц,  а также иной информации, предназначенной для удовлетворения информационных потребностей участников рынка при осуществлении ими предпринимательской деятельности</a:t>
            </a:r>
            <a:r>
              <a:rPr lang="ru-RU" sz="1400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ru-RU" sz="400" u="none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5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2. Проведены </a:t>
            </a:r>
            <a:r>
              <a:rPr lang="ru-RU" sz="1500" b="1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два заседания Комитета Банковской безопасности, в том числе в рамках «Практической конференции по </a:t>
            </a:r>
            <a:r>
              <a:rPr lang="ru-RU" sz="15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противодействию </a:t>
            </a:r>
            <a:r>
              <a:rPr lang="ru-RU" sz="1500" b="1" u="none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новым трендам финансовых хищений</a:t>
            </a:r>
            <a:r>
              <a:rPr lang="ru-RU" sz="1500" b="1" u="none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».</a:t>
            </a:r>
            <a:endParaRPr lang="ru-RU" sz="1500" b="1" u="none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5540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765175"/>
            <a:ext cx="22193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5409" name="Text Box 17"/>
          <p:cNvSpPr txBox="1">
            <a:spLocks noChangeArrowheads="1"/>
          </p:cNvSpPr>
          <p:nvPr/>
        </p:nvSpPr>
        <p:spPr bwMode="auto">
          <a:xfrm>
            <a:off x="3492500" y="836613"/>
            <a:ext cx="31686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u="none">
                <a:solidFill>
                  <a:schemeClr val="bg1"/>
                </a:solidFill>
                <a:effectLst/>
                <a:latin typeface="Arial" pitchFamily="34" charset="0"/>
              </a:rPr>
              <a:t>Руководитель Центра</a:t>
            </a:r>
          </a:p>
          <a:p>
            <a:pPr>
              <a:lnSpc>
                <a:spcPct val="115000"/>
              </a:lnSpc>
            </a:pPr>
            <a:r>
              <a:rPr lang="ru-RU" sz="1600" b="1" u="none">
                <a:solidFill>
                  <a:schemeClr val="bg1"/>
                </a:solidFill>
                <a:effectLst/>
                <a:latin typeface="Arial" pitchFamily="34" charset="0"/>
              </a:rPr>
              <a:t>Бондарев Максим Сергеевич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39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08500"/>
            <a:ext cx="3492500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439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397125"/>
            <a:ext cx="352742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438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57263"/>
            <a:ext cx="3744913" cy="248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4390" name="WordArt 22"/>
          <p:cNvSpPr>
            <a:spLocks noChangeArrowheads="1" noChangeShapeType="1" noTextEdit="1"/>
          </p:cNvSpPr>
          <p:nvPr/>
        </p:nvSpPr>
        <p:spPr bwMode="auto">
          <a:xfrm>
            <a:off x="900113" y="115888"/>
            <a:ext cx="80645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Пляшем, гуляем, зиму провожаем! </a:t>
            </a:r>
          </a:p>
        </p:txBody>
      </p:sp>
      <p:pic>
        <p:nvPicPr>
          <p:cNvPr id="954393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985837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4394" name="Picture 26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22413"/>
            <a:ext cx="1511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4395" name="Picture 27" descr="clip_image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26638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4396" name="Text Box 28"/>
          <p:cNvSpPr txBox="1">
            <a:spLocks noChangeArrowheads="1"/>
          </p:cNvSpPr>
          <p:nvPr/>
        </p:nvSpPr>
        <p:spPr bwMode="auto">
          <a:xfrm>
            <a:off x="179388" y="3357563"/>
            <a:ext cx="5184775" cy="317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5000"/>
              </a:spcBef>
            </a:pPr>
            <a:r>
              <a:rPr lang="ru-RU" sz="1600" b="1" u="none" dirty="0">
                <a:solidFill>
                  <a:srgbClr val="FFFFCC"/>
                </a:solidFill>
                <a:effectLst/>
                <a:latin typeface="Arial" pitchFamily="34" charset="0"/>
              </a:rPr>
              <a:t>17 февраля</a:t>
            </a:r>
            <a:r>
              <a:rPr lang="ru-RU" sz="1600" b="1" i="1" u="none" dirty="0">
                <a:solidFill>
                  <a:srgbClr val="FFFFCC"/>
                </a:solidFill>
                <a:effectLst/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15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АБСЗ и АО «КАБ «Викинг»</a:t>
            </a:r>
            <a:r>
              <a:rPr lang="ru-RU" sz="1500" u="none" dirty="0"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lang="ru-RU" sz="1500" b="1" i="1" u="none" dirty="0"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lang="ru-RU" sz="1500" u="none" dirty="0">
                <a:solidFill>
                  <a:schemeClr val="bg1"/>
                </a:solidFill>
                <a:effectLst/>
                <a:latin typeface="Arial" pitchFamily="34" charset="0"/>
              </a:rPr>
              <a:t>провели семейный праздник - </a:t>
            </a:r>
            <a:r>
              <a:rPr lang="ru-RU" sz="15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фестиваль МАСЛЕНИЦА. </a:t>
            </a:r>
          </a:p>
          <a:p>
            <a:pPr>
              <a:spcBef>
                <a:spcPct val="50000"/>
              </a:spcBef>
            </a:pPr>
            <a:endParaRPr lang="ru-RU" sz="800" b="1" u="none" dirty="0">
              <a:solidFill>
                <a:schemeClr val="bg1"/>
              </a:solidFill>
              <a:effectLst/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5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«Масленица» </a:t>
            </a:r>
            <a:r>
              <a:rPr lang="ru-RU" sz="1500" u="none" dirty="0">
                <a:solidFill>
                  <a:schemeClr val="bg1"/>
                </a:solidFill>
                <a:effectLst/>
                <a:latin typeface="Arial" pitchFamily="34" charset="0"/>
              </a:rPr>
              <a:t>проводилась  в форме развлекательных игр для детей разного возраста с участием веселых героев русских народных сказок  и с традиционным угощением.</a:t>
            </a:r>
          </a:p>
          <a:p>
            <a:pPr>
              <a:spcBef>
                <a:spcPct val="50000"/>
              </a:spcBef>
            </a:pPr>
            <a:r>
              <a:rPr lang="ru-RU" sz="15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АО «</a:t>
            </a:r>
            <a:r>
              <a:rPr lang="ru-RU" sz="1500" b="1" u="none" dirty="0" err="1">
                <a:solidFill>
                  <a:schemeClr val="bg1"/>
                </a:solidFill>
                <a:effectLst/>
                <a:latin typeface="Arial" pitchFamily="34" charset="0"/>
              </a:rPr>
              <a:t>Заубер</a:t>
            </a:r>
            <a:r>
              <a:rPr lang="ru-RU" sz="15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 Банк»</a:t>
            </a:r>
            <a:r>
              <a:rPr lang="ru-RU" sz="1500" u="none" dirty="0">
                <a:solidFill>
                  <a:schemeClr val="bg1"/>
                </a:solidFill>
                <a:effectLst/>
                <a:latin typeface="Arial" pitchFamily="34" charset="0"/>
              </a:rPr>
              <a:t> выступило спонсором Фестиваля для более пятидесяти  маленьких пациентов  "Научно-исследовательского детского ортопедического института  им. Г.И. </a:t>
            </a:r>
            <a:r>
              <a:rPr lang="ru-RU" sz="1500" u="none" dirty="0" err="1">
                <a:solidFill>
                  <a:schemeClr val="bg1"/>
                </a:solidFill>
                <a:effectLst/>
                <a:latin typeface="Arial" pitchFamily="34" charset="0"/>
              </a:rPr>
              <a:t>Турнера</a:t>
            </a:r>
            <a:r>
              <a:rPr lang="ru-RU" sz="1500" u="none" dirty="0">
                <a:solidFill>
                  <a:schemeClr val="bg1"/>
                </a:solidFill>
                <a:effectLst/>
                <a:latin typeface="Arial" pitchFamily="34" charset="0"/>
              </a:rPr>
              <a:t>".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547813" y="115888"/>
            <a:ext cx="7448550" cy="719137"/>
          </a:xfrm>
        </p:spPr>
        <p:txBody>
          <a:bodyPr/>
          <a:lstStyle/>
          <a:p>
            <a:pPr algn="r"/>
            <a:r>
              <a:rPr lang="ru-RU" sz="2800" b="1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Организационная деятельность</a:t>
            </a:r>
          </a:p>
        </p:txBody>
      </p:sp>
      <p:sp>
        <p:nvSpPr>
          <p:cNvPr id="913412" name="Text Box 4"/>
          <p:cNvSpPr txBox="1">
            <a:spLocks noChangeArrowheads="1"/>
          </p:cNvSpPr>
          <p:nvPr/>
        </p:nvSpPr>
        <p:spPr bwMode="auto">
          <a:xfrm>
            <a:off x="107504" y="2781300"/>
            <a:ext cx="885869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В 2018 году </a:t>
            </a:r>
            <a:r>
              <a:rPr lang="ru-RU" u="none" dirty="0">
                <a:effectLst/>
              </a:rPr>
              <a:t> </a:t>
            </a: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Ассоциацией  </a:t>
            </a: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проведена  отчетная </a:t>
            </a: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конференции </a:t>
            </a: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Ассоциации за 2017г.,  </a:t>
            </a: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более  </a:t>
            </a: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30 </a:t>
            </a: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заседаний Комитетов и рабочих групп АБСЗ, на которых </a:t>
            </a: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рассмотрены </a:t>
            </a: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актуальные вопросы деятельности банков</a:t>
            </a:r>
          </a:p>
        </p:txBody>
      </p:sp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4787900" y="587692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effectLst/>
              <a:latin typeface="Times New Roman" pitchFamily="18" charset="0"/>
            </a:endParaRPr>
          </a:p>
        </p:txBody>
      </p:sp>
      <p:sp>
        <p:nvSpPr>
          <p:cNvPr id="913414" name="Text Box 6"/>
          <p:cNvSpPr txBox="1">
            <a:spLocks noChangeArrowheads="1"/>
          </p:cNvSpPr>
          <p:nvPr/>
        </p:nvSpPr>
        <p:spPr bwMode="auto">
          <a:xfrm>
            <a:off x="0" y="5949950"/>
            <a:ext cx="8964613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Всего за полугодие прошли обучение на семинарах и курсах повышения квалификации, приняли участие в работе Комитетов, а также в </a:t>
            </a: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праздничных </a:t>
            </a: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мероприятиях </a:t>
            </a: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 Ассоциации </a:t>
            </a: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более </a:t>
            </a: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lang="ru-RU" sz="1600" b="1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700  </a:t>
            </a:r>
            <a:r>
              <a:rPr lang="ru-RU" sz="16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сотрудников банков.</a:t>
            </a:r>
          </a:p>
        </p:txBody>
      </p:sp>
      <p:sp>
        <p:nvSpPr>
          <p:cNvPr id="913415" name="Text Box 7"/>
          <p:cNvSpPr txBox="1">
            <a:spLocks noChangeArrowheads="1"/>
          </p:cNvSpPr>
          <p:nvPr/>
        </p:nvSpPr>
        <p:spPr bwMode="auto">
          <a:xfrm>
            <a:off x="6588125" y="1412875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effectLst/>
              <a:latin typeface="Times New Roman" pitchFamily="18" charset="0"/>
            </a:endParaRPr>
          </a:p>
        </p:txBody>
      </p:sp>
      <p:pic>
        <p:nvPicPr>
          <p:cNvPr id="91343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16338"/>
            <a:ext cx="33845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3441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5" y="115889"/>
            <a:ext cx="18764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344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55884"/>
            <a:ext cx="3240088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42" y="765176"/>
            <a:ext cx="3251744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15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727450"/>
            <a:ext cx="3327996" cy="220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05788" cy="360363"/>
          </a:xfrm>
        </p:spPr>
        <p:txBody>
          <a:bodyPr/>
          <a:lstStyle/>
          <a:p>
            <a:r>
              <a:rPr lang="ru-RU" sz="2200" b="1">
                <a:solidFill>
                  <a:srgbClr val="FFFFCC"/>
                </a:solidFill>
                <a:latin typeface="Arial" pitchFamily="34" charset="0"/>
              </a:rPr>
              <a:t>Обеспеченность населения банковскими офисами</a:t>
            </a:r>
            <a:r>
              <a:rPr lang="ru-RU" sz="2200" b="1">
                <a:solidFill>
                  <a:srgbClr val="FFFF66"/>
                </a:solidFill>
                <a:latin typeface="Arial" pitchFamily="34" charset="0"/>
              </a:rPr>
              <a:t/>
            </a:r>
            <a:br>
              <a:rPr lang="ru-RU" sz="2200" b="1">
                <a:solidFill>
                  <a:srgbClr val="FFFF66"/>
                </a:solidFill>
                <a:latin typeface="Arial" pitchFamily="34" charset="0"/>
              </a:rPr>
            </a:br>
            <a:r>
              <a:rPr lang="ru-RU" sz="1800" b="1">
                <a:solidFill>
                  <a:srgbClr val="FFFFCC"/>
                </a:solidFill>
                <a:latin typeface="Arial" pitchFamily="34" charset="0"/>
              </a:rPr>
              <a:t>(на 100 тыс жителей)</a:t>
            </a:r>
          </a:p>
        </p:txBody>
      </p:sp>
      <p:sp>
        <p:nvSpPr>
          <p:cNvPr id="843779" name="Text Box 3"/>
          <p:cNvSpPr txBox="1">
            <a:spLocks noChangeArrowheads="1"/>
          </p:cNvSpPr>
          <p:nvPr/>
        </p:nvSpPr>
        <p:spPr bwMode="auto">
          <a:xfrm>
            <a:off x="6516688" y="1125538"/>
            <a:ext cx="1944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sz="1400" b="1" u="none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43781" name="Text Box 5"/>
          <p:cNvSpPr txBox="1">
            <a:spLocks noChangeArrowheads="1"/>
          </p:cNvSpPr>
          <p:nvPr/>
        </p:nvSpPr>
        <p:spPr bwMode="auto">
          <a:xfrm>
            <a:off x="755650" y="5734050"/>
            <a:ext cx="59769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600" i="1" u="none">
                <a:solidFill>
                  <a:schemeClr val="bg1"/>
                </a:solidFill>
                <a:effectLst/>
                <a:latin typeface="Arial" pitchFamily="34" charset="0"/>
              </a:rPr>
              <a:t>Справочно:   </a:t>
            </a:r>
            <a:r>
              <a:rPr lang="ru-RU" sz="1600" u="none">
                <a:solidFill>
                  <a:schemeClr val="bg1"/>
                </a:solidFill>
                <a:effectLst/>
                <a:latin typeface="Arial" pitchFamily="34" charset="0"/>
              </a:rPr>
              <a:t>Франция – ок. 60 офисов/100 тыс.чел,  </a:t>
            </a:r>
          </a:p>
          <a:p>
            <a:pPr>
              <a:spcBef>
                <a:spcPct val="20000"/>
              </a:spcBef>
            </a:pPr>
            <a:r>
              <a:rPr lang="ru-RU" sz="1600" u="none">
                <a:solidFill>
                  <a:schemeClr val="bg1"/>
                </a:solidFill>
                <a:effectLst/>
                <a:latin typeface="Arial" pitchFamily="34" charset="0"/>
              </a:rPr>
              <a:t>                      Германия –  48 офисов/100 тыс.чел,    </a:t>
            </a:r>
          </a:p>
          <a:p>
            <a:pPr>
              <a:spcBef>
                <a:spcPct val="20000"/>
              </a:spcBef>
            </a:pPr>
            <a:r>
              <a:rPr lang="ru-RU" sz="1600" u="none">
                <a:solidFill>
                  <a:schemeClr val="bg1"/>
                </a:solidFill>
                <a:effectLst/>
                <a:latin typeface="Arial" pitchFamily="34" charset="0"/>
              </a:rPr>
              <a:t>                      Испания   –  88 офисов/100 тыс.чел</a:t>
            </a:r>
          </a:p>
        </p:txBody>
      </p:sp>
      <p:graphicFrame>
        <p:nvGraphicFramePr>
          <p:cNvPr id="940482" name="Group 1474"/>
          <p:cNvGraphicFramePr>
            <a:graphicFrameLocks noGrp="1"/>
          </p:cNvGraphicFramePr>
          <p:nvPr>
            <p:ph type="tbl" idx="1"/>
          </p:nvPr>
        </p:nvGraphicFramePr>
        <p:xfrm>
          <a:off x="684213" y="1412875"/>
          <a:ext cx="7775575" cy="3959228"/>
        </p:xfrm>
        <a:graphic>
          <a:graphicData uri="http://schemas.openxmlformats.org/drawingml/2006/table">
            <a:tbl>
              <a:tblPr/>
              <a:tblGrid>
                <a:gridCol w="3057525"/>
                <a:gridCol w="1587500"/>
                <a:gridCol w="1725612"/>
                <a:gridCol w="1404938"/>
              </a:tblGrid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Москва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Санкт-Петербург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РФ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01.01.2013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42,2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36,2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32,1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01.01.2015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38,2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31,9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30,9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01.01.2016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34,1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29,0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27,4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01.12.2016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31,1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27,2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25,2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01.12.2017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28,7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27,2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24,3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01.05.2018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25,6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25,4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Cyr" charset="-52"/>
                        </a:rPr>
                        <a:t>22,9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333375"/>
            <a:ext cx="6624638" cy="647700"/>
          </a:xfrm>
        </p:spPr>
        <p:txBody>
          <a:bodyPr/>
          <a:lstStyle/>
          <a:p>
            <a:pPr algn="r"/>
            <a:r>
              <a:rPr lang="ru-RU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Крупнейшие банки Северо-Запада</a:t>
            </a:r>
            <a:br>
              <a:rPr lang="ru-RU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 размеру активов</a:t>
            </a:r>
          </a:p>
        </p:txBody>
      </p:sp>
      <p:sp>
        <p:nvSpPr>
          <p:cNvPr id="844803" name="Text Box 3"/>
          <p:cNvSpPr txBox="1">
            <a:spLocks noChangeArrowheads="1"/>
          </p:cNvSpPr>
          <p:nvPr/>
        </p:nvSpPr>
        <p:spPr bwMode="auto">
          <a:xfrm>
            <a:off x="304800" y="3429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effectLst/>
              <a:latin typeface="Times New Roman" pitchFamily="18" charset="0"/>
            </a:endParaRPr>
          </a:p>
        </p:txBody>
      </p:sp>
      <p:sp>
        <p:nvSpPr>
          <p:cNvPr id="844804" name="Text Box 4"/>
          <p:cNvSpPr txBox="1">
            <a:spLocks noChangeArrowheads="1"/>
          </p:cNvSpPr>
          <p:nvPr/>
        </p:nvSpPr>
        <p:spPr bwMode="auto">
          <a:xfrm>
            <a:off x="7380288" y="2708275"/>
            <a:ext cx="11509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u="none">
                <a:solidFill>
                  <a:schemeClr val="bg1"/>
                </a:solidFill>
                <a:effectLst/>
                <a:latin typeface="Arial" pitchFamily="34" charset="0"/>
              </a:rPr>
              <a:t>На 01.04.18</a:t>
            </a:r>
          </a:p>
        </p:txBody>
      </p:sp>
      <p:pic>
        <p:nvPicPr>
          <p:cNvPr id="844814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997200"/>
            <a:ext cx="7246938" cy="3246438"/>
          </a:xfrm>
          <a:noFill/>
          <a:ln/>
        </p:spPr>
      </p:pic>
      <p:sp>
        <p:nvSpPr>
          <p:cNvPr id="844815" name="Text Box 15"/>
          <p:cNvSpPr txBox="1">
            <a:spLocks noChangeArrowheads="1"/>
          </p:cNvSpPr>
          <p:nvPr/>
        </p:nvSpPr>
        <p:spPr bwMode="auto">
          <a:xfrm>
            <a:off x="1835150" y="6453188"/>
            <a:ext cx="6767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u="none">
                <a:solidFill>
                  <a:schemeClr val="bg1"/>
                </a:solidFill>
                <a:effectLst/>
                <a:latin typeface="Arial" pitchFamily="34" charset="0"/>
              </a:rPr>
              <a:t>* - Банк ВТБ - без учета средств филиала № 7806 и филиала «Северо-Западный»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772400" cy="1143000"/>
          </a:xfrm>
        </p:spPr>
        <p:txBody>
          <a:bodyPr/>
          <a:lstStyle/>
          <a:p>
            <a:pPr algn="r"/>
            <a:r>
              <a:rPr lang="ru-RU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Крупнейшие банки Северо-Запада </a:t>
            </a:r>
            <a:br>
              <a:rPr lang="ru-RU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 размеру капитала</a:t>
            </a:r>
          </a:p>
        </p:txBody>
      </p:sp>
      <p:sp>
        <p:nvSpPr>
          <p:cNvPr id="845827" name="Text Box 3"/>
          <p:cNvSpPr txBox="1">
            <a:spLocks noChangeArrowheads="1"/>
          </p:cNvSpPr>
          <p:nvPr/>
        </p:nvSpPr>
        <p:spPr bwMode="auto">
          <a:xfrm>
            <a:off x="6011863" y="2708275"/>
            <a:ext cx="2447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200" b="1" u="none">
                <a:solidFill>
                  <a:schemeClr val="bg1"/>
                </a:solidFill>
                <a:effectLst/>
                <a:latin typeface="Arial" pitchFamily="34" charset="0"/>
              </a:rPr>
              <a:t>На 01.04.18</a:t>
            </a:r>
          </a:p>
        </p:txBody>
      </p:sp>
      <p:pic>
        <p:nvPicPr>
          <p:cNvPr id="845839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997200"/>
            <a:ext cx="6467475" cy="3314700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60350"/>
            <a:ext cx="7521575" cy="477838"/>
          </a:xfrm>
        </p:spPr>
        <p:txBody>
          <a:bodyPr/>
          <a:lstStyle/>
          <a:p>
            <a:pPr algn="r"/>
            <a:r>
              <a:rPr lang="ru-RU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Вклады физических лиц</a:t>
            </a:r>
            <a:r>
              <a:rPr lang="ru-RU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endParaRPr lang="ru-RU" sz="2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284538"/>
            <a:ext cx="3810000" cy="6556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900" b="1">
                <a:solidFill>
                  <a:srgbClr val="FFFF66"/>
                </a:solidFill>
                <a:latin typeface="Arial" pitchFamily="34" charset="0"/>
              </a:rPr>
              <a:t>     </a:t>
            </a:r>
            <a:r>
              <a:rPr lang="ru-RU" sz="1900" b="1">
                <a:solidFill>
                  <a:srgbClr val="FFFFCC"/>
                </a:solidFill>
                <a:latin typeface="Arial" pitchFamily="34" charset="0"/>
              </a:rPr>
              <a:t>Структура вкладов по срокам размещения</a:t>
            </a:r>
            <a:endParaRPr lang="ru-RU" sz="2800">
              <a:solidFill>
                <a:srgbClr val="FFFFCC"/>
              </a:solidFill>
            </a:endParaRPr>
          </a:p>
        </p:txBody>
      </p:sp>
      <p:sp>
        <p:nvSpPr>
          <p:cNvPr id="850948" name="Rectangle 4"/>
          <p:cNvSpPr>
            <a:spLocks noChangeArrowheads="1"/>
          </p:cNvSpPr>
          <p:nvPr/>
        </p:nvSpPr>
        <p:spPr bwMode="auto">
          <a:xfrm>
            <a:off x="3605213" y="4614863"/>
            <a:ext cx="55324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u="none">
              <a:effectLst/>
            </a:endParaRPr>
          </a:p>
        </p:txBody>
      </p:sp>
      <p:sp>
        <p:nvSpPr>
          <p:cNvPr id="850949" name="Text Box 5"/>
          <p:cNvSpPr txBox="1">
            <a:spLocks noChangeArrowheads="1"/>
          </p:cNvSpPr>
          <p:nvPr/>
        </p:nvSpPr>
        <p:spPr bwMode="auto">
          <a:xfrm>
            <a:off x="2916238" y="3860800"/>
            <a:ext cx="5976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0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на 01.07.1</a:t>
            </a:r>
            <a:r>
              <a:rPr lang="en-US" sz="10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4</a:t>
            </a:r>
            <a:r>
              <a:rPr lang="ru-RU" sz="10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                                                                                      </a:t>
            </a:r>
            <a:r>
              <a:rPr lang="en-US" sz="10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                        </a:t>
            </a:r>
            <a:r>
              <a:rPr lang="ru-RU" sz="10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    на </a:t>
            </a:r>
            <a:r>
              <a:rPr lang="ru-RU" sz="1000" b="1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01.04.18</a:t>
            </a:r>
            <a:endParaRPr lang="ru-RU" sz="1000" b="1" u="none" dirty="0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50950" name="Text Box 6"/>
          <p:cNvSpPr txBox="1">
            <a:spLocks noChangeArrowheads="1"/>
          </p:cNvSpPr>
          <p:nvPr/>
        </p:nvSpPr>
        <p:spPr bwMode="auto">
          <a:xfrm>
            <a:off x="7885113" y="549275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000" b="1" u="none">
                <a:solidFill>
                  <a:schemeClr val="bg1"/>
                </a:solidFill>
                <a:effectLst/>
                <a:latin typeface="Arial" pitchFamily="34" charset="0"/>
              </a:rPr>
              <a:t>На 01.04.18</a:t>
            </a:r>
          </a:p>
        </p:txBody>
      </p:sp>
      <p:sp>
        <p:nvSpPr>
          <p:cNvPr id="850952" name="Text Box 9"/>
          <p:cNvSpPr txBox="1">
            <a:spLocks noChangeArrowheads="1"/>
          </p:cNvSpPr>
          <p:nvPr/>
        </p:nvSpPr>
        <p:spPr bwMode="auto">
          <a:xfrm>
            <a:off x="4787900" y="4149725"/>
            <a:ext cx="417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ru-RU" u="none">
              <a:effectLst/>
            </a:endParaRPr>
          </a:p>
        </p:txBody>
      </p:sp>
      <p:sp>
        <p:nvSpPr>
          <p:cNvPr id="850953" name="Text Box 10"/>
          <p:cNvSpPr txBox="1">
            <a:spLocks noChangeArrowheads="1"/>
          </p:cNvSpPr>
          <p:nvPr/>
        </p:nvSpPr>
        <p:spPr bwMode="auto">
          <a:xfrm>
            <a:off x="6084888" y="4868863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ru-RU" u="none">
              <a:effectLst/>
            </a:endParaRPr>
          </a:p>
        </p:txBody>
      </p:sp>
      <p:graphicFrame>
        <p:nvGraphicFramePr>
          <p:cNvPr id="85096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306842"/>
              </p:ext>
            </p:extLst>
          </p:nvPr>
        </p:nvGraphicFramePr>
        <p:xfrm>
          <a:off x="0" y="4327525"/>
          <a:ext cx="4569959" cy="2269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19" name="Диаграмма" r:id="rId3" imgW="5257723" imgH="2505178" progId="Excel.Chart.8">
                  <p:embed/>
                </p:oleObj>
              </mc:Choice>
              <mc:Fallback>
                <p:oleObj name="Диаграмма" r:id="rId3" imgW="5257723" imgH="2505178" progId="Excel.Char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27525"/>
                        <a:ext cx="4569959" cy="2269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972" name="Object 28"/>
          <p:cNvGraphicFramePr>
            <a:graphicFrameLocks noChangeAspect="1"/>
          </p:cNvGraphicFramePr>
          <p:nvPr/>
        </p:nvGraphicFramePr>
        <p:xfrm>
          <a:off x="1692275" y="549275"/>
          <a:ext cx="729932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20" name="Диаграмма" r:id="rId5" imgW="6867637" imgH="2886036" progId="Excel.Chart.8">
                  <p:embed/>
                </p:oleObj>
              </mc:Choice>
              <mc:Fallback>
                <p:oleObj name="Диаграмма" r:id="rId5" imgW="6867637" imgH="2886036" progId="Excel.Char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49275"/>
                        <a:ext cx="7299325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47147"/>
              </p:ext>
            </p:extLst>
          </p:nvPr>
        </p:nvGraphicFramePr>
        <p:xfrm>
          <a:off x="4208423" y="4378325"/>
          <a:ext cx="4828073" cy="236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765175"/>
          </a:xfrm>
        </p:spPr>
        <p:txBody>
          <a:bodyPr/>
          <a:lstStyle/>
          <a:p>
            <a:pPr algn="r"/>
            <a:r>
              <a:rPr lang="ru-RU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Банки СЗФО – лидеры кредитования</a:t>
            </a:r>
            <a:endParaRPr lang="ru-RU" sz="240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429000"/>
            <a:ext cx="3457575" cy="720725"/>
          </a:xfrm>
        </p:spPr>
        <p:txBody>
          <a:bodyPr/>
          <a:lstStyle/>
          <a:p>
            <a:pPr>
              <a:buClr>
                <a:srgbClr val="FFFF00"/>
              </a:buClr>
              <a:buFontTx/>
              <a:buNone/>
            </a:pPr>
            <a:r>
              <a:rPr 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</a:t>
            </a:r>
            <a:r>
              <a:rPr lang="ru-RU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Структура кредитования по отраслям экономики</a:t>
            </a:r>
            <a:endParaRPr lang="ru-RU" sz="1800" b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3348038" y="4005263"/>
            <a:ext cx="5545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100" b="1" u="none" dirty="0">
                <a:solidFill>
                  <a:schemeClr val="bg1"/>
                </a:solidFill>
                <a:effectLst/>
                <a:latin typeface="Arial" pitchFamily="34" charset="0"/>
              </a:rPr>
              <a:t>на 01.01.14                                                                                     на </a:t>
            </a:r>
            <a:r>
              <a:rPr lang="ru-RU" sz="1100" b="1" u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01.05.18</a:t>
            </a:r>
            <a:endParaRPr lang="ru-RU" sz="1100" b="1" u="none" dirty="0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7885113" y="620713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000" b="1" u="none">
                <a:solidFill>
                  <a:schemeClr val="bg1"/>
                </a:solidFill>
                <a:effectLst/>
                <a:latin typeface="Arial" pitchFamily="34" charset="0"/>
              </a:rPr>
              <a:t>На 01.04.18</a:t>
            </a:r>
          </a:p>
        </p:txBody>
      </p:sp>
      <p:sp>
        <p:nvSpPr>
          <p:cNvPr id="847878" name="Text Box 6"/>
          <p:cNvSpPr txBox="1">
            <a:spLocks noChangeArrowheads="1"/>
          </p:cNvSpPr>
          <p:nvPr/>
        </p:nvSpPr>
        <p:spPr bwMode="auto">
          <a:xfrm>
            <a:off x="179388" y="549275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ru-RU" u="none">
              <a:effectLst/>
            </a:endParaRPr>
          </a:p>
        </p:txBody>
      </p:sp>
      <p:sp>
        <p:nvSpPr>
          <p:cNvPr id="847879" name="Text Box 7"/>
          <p:cNvSpPr txBox="1">
            <a:spLocks noChangeArrowheads="1"/>
          </p:cNvSpPr>
          <p:nvPr/>
        </p:nvSpPr>
        <p:spPr bwMode="auto">
          <a:xfrm>
            <a:off x="5435600" y="5084763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ru-RU" u="none">
              <a:effectLst/>
            </a:endParaRPr>
          </a:p>
        </p:txBody>
      </p:sp>
      <p:graphicFrame>
        <p:nvGraphicFramePr>
          <p:cNvPr id="847887" name="Object 15"/>
          <p:cNvGraphicFramePr>
            <a:graphicFrameLocks noChangeAspect="1"/>
          </p:cNvGraphicFramePr>
          <p:nvPr/>
        </p:nvGraphicFramePr>
        <p:xfrm>
          <a:off x="0" y="4090988"/>
          <a:ext cx="4884738" cy="276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40" name="Диаграмма" r:id="rId3" imgW="5448236" imgH="3086061" progId="Excel.Chart.8">
                  <p:embed/>
                </p:oleObj>
              </mc:Choice>
              <mc:Fallback>
                <p:oleObj name="Диаграмма" r:id="rId3" imgW="5448236" imgH="3086061" progId="Excel.Char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0988"/>
                        <a:ext cx="4884738" cy="276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7902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20713"/>
            <a:ext cx="6615112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4790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129887"/>
              </p:ext>
            </p:extLst>
          </p:nvPr>
        </p:nvGraphicFramePr>
        <p:xfrm>
          <a:off x="4241791" y="4083607"/>
          <a:ext cx="4932362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41" name="Диаграмма" r:id="rId6" imgW="5448236" imgH="3086061" progId="Excel.Chart.8">
                  <p:embed/>
                </p:oleObj>
              </mc:Choice>
              <mc:Fallback>
                <p:oleObj name="Диаграмма" r:id="rId6" imgW="5448236" imgH="3086061" progId="Excel.Chart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791" y="4083607"/>
                        <a:ext cx="4932362" cy="279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491538" cy="503237"/>
          </a:xfrm>
        </p:spPr>
        <p:txBody>
          <a:bodyPr/>
          <a:lstStyle/>
          <a:p>
            <a:r>
              <a:rPr lang="ru-RU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Динамика показателей кредитования в СЗФО*</a:t>
            </a:r>
          </a:p>
        </p:txBody>
      </p:sp>
      <p:sp>
        <p:nvSpPr>
          <p:cNvPr id="848899" name="Text Box 3"/>
          <p:cNvSpPr txBox="1">
            <a:spLocks noChangeArrowheads="1"/>
          </p:cNvSpPr>
          <p:nvPr/>
        </p:nvSpPr>
        <p:spPr bwMode="auto">
          <a:xfrm>
            <a:off x="5724525" y="2924175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48900" name="Text Box 4"/>
          <p:cNvSpPr txBox="1">
            <a:spLocks noChangeArrowheads="1"/>
          </p:cNvSpPr>
          <p:nvPr/>
        </p:nvSpPr>
        <p:spPr bwMode="auto">
          <a:xfrm>
            <a:off x="179388" y="6381750"/>
            <a:ext cx="35290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b="1" u="none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* -  сведения о задолженности по кредитам</a:t>
            </a:r>
          </a:p>
        </p:txBody>
      </p:sp>
      <p:sp>
        <p:nvSpPr>
          <p:cNvPr id="848901" name="Text Box 5"/>
          <p:cNvSpPr txBox="1">
            <a:spLocks noChangeArrowheads="1"/>
          </p:cNvSpPr>
          <p:nvPr/>
        </p:nvSpPr>
        <p:spPr bwMode="auto">
          <a:xfrm>
            <a:off x="107950" y="692150"/>
            <a:ext cx="2592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 u="none">
                <a:solidFill>
                  <a:srgbClr val="FFFFCC"/>
                </a:solidFill>
                <a:effectLst/>
                <a:latin typeface="Arial" pitchFamily="34" charset="0"/>
              </a:rPr>
              <a:t>Объем (млрд. руб.)</a:t>
            </a:r>
          </a:p>
        </p:txBody>
      </p:sp>
      <p:sp>
        <p:nvSpPr>
          <p:cNvPr id="848902" name="Text Box 6"/>
          <p:cNvSpPr txBox="1">
            <a:spLocks noChangeArrowheads="1"/>
          </p:cNvSpPr>
          <p:nvPr/>
        </p:nvSpPr>
        <p:spPr bwMode="auto">
          <a:xfrm>
            <a:off x="179388" y="3357563"/>
            <a:ext cx="2736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 i="1" u="none">
                <a:solidFill>
                  <a:srgbClr val="FFFFCC"/>
                </a:solidFill>
                <a:effectLst/>
                <a:latin typeface="Arial" pitchFamily="34" charset="0"/>
              </a:rPr>
              <a:t>Изменение за период (%)</a:t>
            </a:r>
          </a:p>
        </p:txBody>
      </p:sp>
      <p:graphicFrame>
        <p:nvGraphicFramePr>
          <p:cNvPr id="848940" name="Object 4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7950" y="1125538"/>
          <a:ext cx="903605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80" name="Диаграмма" r:id="rId3" imgW="8839149" imgH="2285961" progId="Excel.Chart.8">
                  <p:embed/>
                </p:oleObj>
              </mc:Choice>
              <mc:Fallback>
                <p:oleObj name="Диаграмма" r:id="rId3" imgW="8839149" imgH="2285961" progId="Excel.Chart.8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25538"/>
                        <a:ext cx="9036050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943" name="Object 47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" y="3716338"/>
          <a:ext cx="8442325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81" name="Диаграмма" r:id="rId5" imgW="8715288" imgH="2638438" progId="Excel.Chart.8">
                  <p:embed/>
                </p:oleObj>
              </mc:Choice>
              <mc:Fallback>
                <p:oleObj name="Диаграмма" r:id="rId5" imgW="8715288" imgH="2638438" progId="Excel.Chart.8">
                  <p:embed/>
                  <p:pic>
                    <p:nvPicPr>
                      <p:cNvPr id="0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716338"/>
                        <a:ext cx="8442325" cy="255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тоги 1 полугодия 2006 г.">
  <a:themeElements>
    <a:clrScheme name="Итоги 1 полугодия 2006 г.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Итоги 1 полугодия 2006 г.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tang" pitchFamily="18" charset="-127"/>
          </a:defRPr>
        </a:defPPr>
      </a:lstStyle>
    </a:lnDef>
  </a:objectDefaults>
  <a:extraClrSchemeLst>
    <a:extraClrScheme>
      <a:clrScheme name="Итоги 1 полугодия 2006 г.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оги 1 полугодия 2006 г.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оги 1 полугодия 2006 г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оги 1 полугодия 2006 г.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оги 1 полугодия 2006 г.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оги 1 полугодия 2006 г.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оги 1 полугодия 2006 г.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Итоги 1 полугодия 2006 г.</Template>
  <TotalTime>26201</TotalTime>
  <Words>2594</Words>
  <Application>Microsoft Office PowerPoint</Application>
  <PresentationFormat>Экран (4:3)</PresentationFormat>
  <Paragraphs>561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Итоги 1 полугодия 2006 г.</vt:lpstr>
      <vt:lpstr>Диаграмма</vt:lpstr>
      <vt:lpstr>Презентация PowerPoint</vt:lpstr>
      <vt:lpstr>Структура банковской системы России  в региональном разрезе</vt:lpstr>
      <vt:lpstr>Структура банковской системы  СЗФО</vt:lpstr>
      <vt:lpstr>Обеспеченность населения банковскими офисами (на 100 тыс жителей)</vt:lpstr>
      <vt:lpstr>Крупнейшие банки Северо-Запада по размеру активов</vt:lpstr>
      <vt:lpstr>Крупнейшие банки Северо-Запада  по размеру капитала</vt:lpstr>
      <vt:lpstr>Вклады физических лиц </vt:lpstr>
      <vt:lpstr>Банки СЗФО – лидеры кредитования</vt:lpstr>
      <vt:lpstr>Динамика показателей кредитования в СЗФО*</vt:lpstr>
      <vt:lpstr>Сведения о задолженности по кредитам</vt:lpstr>
      <vt:lpstr>Показатели рынка банковских платежных карт</vt:lpstr>
      <vt:lpstr>Платёжная карта «Мир» </vt:lpstr>
      <vt:lpstr>Фонд содействия кредитованию малого и среднего бизнеса, микрокредитная компания</vt:lpstr>
      <vt:lpstr>Презентация PowerPoint</vt:lpstr>
      <vt:lpstr>Ассоциация Банков Северо-Запада</vt:lpstr>
      <vt:lpstr>Экономико-правовой центр</vt:lpstr>
      <vt:lpstr>Экономико-правовой центр</vt:lpstr>
      <vt:lpstr>Экономико-правовой центр</vt:lpstr>
      <vt:lpstr>Презентация PowerPoint</vt:lpstr>
      <vt:lpstr>Экономико-правовой центр</vt:lpstr>
      <vt:lpstr>Экономико-правовой центр</vt:lpstr>
      <vt:lpstr>Презентация PowerPoint</vt:lpstr>
      <vt:lpstr>Презентация PowerPoint</vt:lpstr>
      <vt:lpstr>Презентация PowerPoint</vt:lpstr>
      <vt:lpstr>Центр «Кадровый ресурс»</vt:lpstr>
      <vt:lpstr>Редакционный совет </vt:lpstr>
      <vt:lpstr>Информационная деятельность</vt:lpstr>
      <vt:lpstr>Центр оценки квалификаций (ЦОК)</vt:lpstr>
      <vt:lpstr>Центр оценки квалификаций (ЦОК)</vt:lpstr>
      <vt:lpstr>Информационно-аналитический центр </vt:lpstr>
      <vt:lpstr>Презентация PowerPoint</vt:lpstr>
      <vt:lpstr>Организационная деятельность</vt:lpstr>
    </vt:vector>
  </TitlesOfParts>
  <Company>nwab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IZDAT</dc:creator>
  <cp:lastModifiedBy>aelena</cp:lastModifiedBy>
  <cp:revision>793</cp:revision>
  <cp:lastPrinted>2018-07-03T07:40:43Z</cp:lastPrinted>
  <dcterms:created xsi:type="dcterms:W3CDTF">2006-07-03T06:59:36Z</dcterms:created>
  <dcterms:modified xsi:type="dcterms:W3CDTF">2018-07-04T08:29:10Z</dcterms:modified>
</cp:coreProperties>
</file>